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jpeg"/>
  <Override PartName="/ppt/media/image28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3.jpg" ContentType="image/jpeg"/>
  <Override PartName="/ppt/media/image6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88" r:id="rId2"/>
    <p:sldId id="258" r:id="rId3"/>
    <p:sldId id="259" r:id="rId4"/>
    <p:sldId id="260" r:id="rId5"/>
    <p:sldId id="261" r:id="rId6"/>
    <p:sldId id="262" r:id="rId7"/>
    <p:sldId id="263" r:id="rId8"/>
    <p:sldId id="294" r:id="rId9"/>
    <p:sldId id="274" r:id="rId10"/>
    <p:sldId id="286" r:id="rId11"/>
    <p:sldId id="280" r:id="rId12"/>
    <p:sldId id="283" r:id="rId13"/>
    <p:sldId id="281" r:id="rId14"/>
    <p:sldId id="282" r:id="rId15"/>
    <p:sldId id="277" r:id="rId16"/>
    <p:sldId id="264" r:id="rId17"/>
    <p:sldId id="265" r:id="rId18"/>
    <p:sldId id="266" r:id="rId19"/>
    <p:sldId id="267" r:id="rId20"/>
    <p:sldId id="284" r:id="rId21"/>
    <p:sldId id="269" r:id="rId22"/>
    <p:sldId id="270" r:id="rId23"/>
    <p:sldId id="271" r:id="rId24"/>
    <p:sldId id="272" r:id="rId25"/>
    <p:sldId id="278" r:id="rId26"/>
    <p:sldId id="290" r:id="rId27"/>
    <p:sldId id="279" r:id="rId28"/>
    <p:sldId id="289" r:id="rId29"/>
    <p:sldId id="291" r:id="rId30"/>
    <p:sldId id="293" r:id="rId31"/>
  </p:sldIdLst>
  <p:sldSz cx="18288000" cy="10287000"/>
  <p:notesSz cx="6858000" cy="9144000"/>
  <p:embeddedFontLst>
    <p:embeddedFont>
      <p:font typeface="Arial Black" panose="020B0A04020102020204" pitchFamily="34" charset="0"/>
      <p:bold r:id="rId33"/>
    </p:embeddedFont>
    <p:embeddedFont>
      <p:font typeface="Britannic Bold" panose="020B0903060703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Inter" panose="020B0604020202020204" charset="0"/>
      <p:regular r:id="rId39"/>
    </p:embeddedFont>
    <p:embeddedFont>
      <p:font typeface="Inter Bold" panose="020B0604020202020204" charset="0"/>
      <p:regular r:id="rId40"/>
    </p:embeddedFont>
    <p:embeddedFont>
      <p:font typeface="Inter Italics" panose="020B0604020202020204" charset="0"/>
      <p:regular r:id="rId41"/>
    </p:embeddedFont>
    <p:embeddedFont>
      <p:font typeface="Quicksand" panose="020B0604020202020204" charset="0"/>
      <p:regular r:id="rId42"/>
    </p:embeddedFont>
    <p:embeddedFont>
      <p:font typeface="Titillium Web ExtraLight" panose="00000300000000000000" pitchFamily="2" charset="0"/>
      <p:regular r:id="rId43"/>
      <p: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D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9" autoAdjust="0"/>
    <p:restoredTop sz="94313" autoAdjust="0"/>
  </p:normalViewPr>
  <p:slideViewPr>
    <p:cSldViewPr>
      <p:cViewPr varScale="1">
        <p:scale>
          <a:sx n="49" d="100"/>
          <a:sy n="49" d="100"/>
        </p:scale>
        <p:origin x="1128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CE9C5-25F4-4D71-8CDC-19EB7879A12A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5AFC9-BDF6-4136-9941-611D401F2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5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5AFC9-BDF6-4136-9941-611D401F2E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26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5AFC9-BDF6-4136-9941-611D401F2E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5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5AFC9-BDF6-4136-9941-611D401F2E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91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50" y="2158800"/>
            <a:ext cx="18288000" cy="8128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3339700" y="3714000"/>
            <a:ext cx="11608800" cy="54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838200" algn="ctr" rtl="0">
              <a:spcBef>
                <a:spcPts val="12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1828800" lvl="1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2743200" lvl="2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3657600" lvl="3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4572000" lvl="4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5486400" lvl="5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6400800" lvl="6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7315200" lvl="7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8229600" lvl="8" indent="-8382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17173150" y="-23750"/>
            <a:ext cx="11148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sp>
        <p:nvSpPr>
          <p:cNvPr id="222" name="Google Shape;222;p4"/>
          <p:cNvSpPr/>
          <p:nvPr/>
        </p:nvSpPr>
        <p:spPr>
          <a:xfrm>
            <a:off x="0" y="802376"/>
            <a:ext cx="18288000" cy="2586112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59642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.svg"/><Relationship Id="rId5" Type="http://schemas.openxmlformats.org/officeDocument/2006/relationships/image" Target="../media/image31.png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4.svg"/><Relationship Id="rId7" Type="http://schemas.openxmlformats.org/officeDocument/2006/relationships/image" Target="../media/image5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gif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amp/s/www.r-bloggers.com/2017/05/how-to-interpret-correspondence-analysis-plots-it-probably-isnt-the-way-you-think/amp/" TargetMode="External"/><Relationship Id="rId13" Type="http://schemas.openxmlformats.org/officeDocument/2006/relationships/hyperlink" Target="https://machinelearningmastery.com/gentle-introduction-xgboost-applied-machine-learning/" TargetMode="External"/><Relationship Id="rId3" Type="http://schemas.openxmlformats.org/officeDocument/2006/relationships/image" Target="../media/image4.svg"/><Relationship Id="rId7" Type="http://schemas.openxmlformats.org/officeDocument/2006/relationships/hyperlink" Target="https://www.blogto.com/city/2014/04/when_exactly_is_rush_hour_in_toronto/" TargetMode="External"/><Relationship Id="rId12" Type="http://schemas.openxmlformats.org/officeDocument/2006/relationships/hyperlink" Target="https://towardsdatascience.com/random-forest-regression-5f605132d19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List_of_Toronto_Transit_Commission_bus_routes" TargetMode="External"/><Relationship Id="rId11" Type="http://schemas.openxmlformats.org/officeDocument/2006/relationships/hyperlink" Target="https://osf.io/wc45u/download" TargetMode="External"/><Relationship Id="rId5" Type="http://schemas.openxmlformats.org/officeDocument/2006/relationships/hyperlink" Target="https://transittoronto.ca/bus/8108.shtml" TargetMode="External"/><Relationship Id="rId10" Type="http://schemas.openxmlformats.org/officeDocument/2006/relationships/hyperlink" Target="https://onlinelibrary.wiley.com/doi/10.1002/9780470479216.corpsy0491" TargetMode="External"/><Relationship Id="rId4" Type="http://schemas.openxmlformats.org/officeDocument/2006/relationships/hyperlink" Target="https://www.ttc.ca/" TargetMode="External"/><Relationship Id="rId9" Type="http://schemas.openxmlformats.org/officeDocument/2006/relationships/hyperlink" Target="https://rpubs.com/gaston/MC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7398BB-AC2B-4403-999D-A644D0D5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42" y="0"/>
            <a:ext cx="10972800" cy="10287000"/>
          </a:xfrm>
          <a:prstGeom prst="rect">
            <a:avLst/>
          </a:prstGeom>
        </p:spPr>
      </p:pic>
      <p:sp>
        <p:nvSpPr>
          <p:cNvPr id="11" name="Wave 10">
            <a:extLst>
              <a:ext uri="{FF2B5EF4-FFF2-40B4-BE49-F238E27FC236}">
                <a16:creationId xmlns:a16="http://schemas.microsoft.com/office/drawing/2014/main" id="{036DC37C-4AD6-498B-B5F0-D24756E4C1BE}"/>
              </a:ext>
            </a:extLst>
          </p:cNvPr>
          <p:cNvSpPr/>
          <p:nvPr/>
        </p:nvSpPr>
        <p:spPr>
          <a:xfrm rot="-5460000">
            <a:off x="-11182836" y="-17648850"/>
            <a:ext cx="22137952" cy="34190248"/>
          </a:xfrm>
          <a:prstGeom prst="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B318A92E-1336-4931-BC55-D53C2614C50F}"/>
              </a:ext>
            </a:extLst>
          </p:cNvPr>
          <p:cNvSpPr/>
          <p:nvPr/>
        </p:nvSpPr>
        <p:spPr>
          <a:xfrm rot="-5460000">
            <a:off x="-6448719" y="-9443502"/>
            <a:ext cx="18285590" cy="22152640"/>
          </a:xfrm>
          <a:prstGeom prst="wav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Wave 12">
            <a:extLst>
              <a:ext uri="{FF2B5EF4-FFF2-40B4-BE49-F238E27FC236}">
                <a16:creationId xmlns:a16="http://schemas.microsoft.com/office/drawing/2014/main" id="{E2CE1A97-84A0-4F41-AD86-C30C07742290}"/>
              </a:ext>
            </a:extLst>
          </p:cNvPr>
          <p:cNvSpPr/>
          <p:nvPr/>
        </p:nvSpPr>
        <p:spPr>
          <a:xfrm rot="-5460000">
            <a:off x="-5693363" y="-7068972"/>
            <a:ext cx="14528014" cy="21899808"/>
          </a:xfrm>
          <a:prstGeom prst="wav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B1286-CE49-4D4F-83F8-2325870EC9F3}"/>
              </a:ext>
            </a:extLst>
          </p:cNvPr>
          <p:cNvSpPr txBox="1"/>
          <p:nvPr/>
        </p:nvSpPr>
        <p:spPr>
          <a:xfrm>
            <a:off x="1132046" y="190500"/>
            <a:ext cx="8229602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0" dirty="0">
                <a:solidFill>
                  <a:schemeClr val="bg1"/>
                </a:solidFill>
                <a:latin typeface="Britannic Bold" panose="020B0903060703020204" pitchFamily="34" charset="0"/>
              </a:rPr>
              <a:t>TORONTO  BUS </a:t>
            </a:r>
          </a:p>
          <a:p>
            <a:r>
              <a:rPr lang="en-US" sz="13200" dirty="0">
                <a:solidFill>
                  <a:schemeClr val="bg1"/>
                </a:solidFill>
                <a:latin typeface="Britannic Bold" panose="020B0903060703020204" pitchFamily="34" charset="0"/>
              </a:rPr>
              <a:t>DELAYS</a:t>
            </a: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   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  GROUP 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CA40510-541F-45CB-B585-7F668C79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827670"/>
              </p:ext>
            </p:extLst>
          </p:nvPr>
        </p:nvGraphicFramePr>
        <p:xfrm>
          <a:off x="1088085" y="7830112"/>
          <a:ext cx="7811294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5915">
                  <a:extLst>
                    <a:ext uri="{9D8B030D-6E8A-4147-A177-3AD203B41FA5}">
                      <a16:colId xmlns:a16="http://schemas.microsoft.com/office/drawing/2014/main" val="3214019878"/>
                    </a:ext>
                  </a:extLst>
                </a:gridCol>
                <a:gridCol w="3565379">
                  <a:extLst>
                    <a:ext uri="{9D8B030D-6E8A-4147-A177-3AD203B41FA5}">
                      <a16:colId xmlns:a16="http://schemas.microsoft.com/office/drawing/2014/main" val="2274035358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Pramudi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Rajamanthri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</a:p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 s14853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638550"/>
                  </a:ext>
                </a:extLst>
              </a:tr>
              <a:tr h="692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2.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Vidura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Chathuranga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    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 s15030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8515"/>
                  </a:ext>
                </a:extLst>
              </a:tr>
              <a:tr h="692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3. Chalani Wijamunige</a:t>
                      </a:r>
                    </a:p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 s15091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9657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91800" y="-99139"/>
            <a:ext cx="3250656" cy="32869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DCD93-F03D-470A-AB3D-3B6849AE8033}"/>
              </a:ext>
            </a:extLst>
          </p:cNvPr>
          <p:cNvGrpSpPr/>
          <p:nvPr/>
        </p:nvGrpSpPr>
        <p:grpSpPr>
          <a:xfrm>
            <a:off x="8153400" y="0"/>
            <a:ext cx="11067980" cy="10287000"/>
            <a:chOff x="191989" y="3268257"/>
            <a:chExt cx="11067980" cy="7018743"/>
          </a:xfrm>
        </p:grpSpPr>
        <p:grpSp>
          <p:nvGrpSpPr>
            <p:cNvPr id="14" name="Group 2">
              <a:extLst>
                <a:ext uri="{FF2B5EF4-FFF2-40B4-BE49-F238E27FC236}">
                  <a16:creationId xmlns:a16="http://schemas.microsoft.com/office/drawing/2014/main" id="{D8DB00D6-8C3C-4BF6-985A-4E110A951387}"/>
                </a:ext>
              </a:extLst>
            </p:cNvPr>
            <p:cNvGrpSpPr/>
            <p:nvPr/>
          </p:nvGrpSpPr>
          <p:grpSpPr>
            <a:xfrm>
              <a:off x="191989" y="3268257"/>
              <a:ext cx="10120813" cy="7018743"/>
              <a:chOff x="0" y="0"/>
              <a:chExt cx="2665564" cy="1848558"/>
            </a:xfrm>
          </p:grpSpPr>
          <p:sp>
            <p:nvSpPr>
              <p:cNvPr id="16" name="Freeform 3">
                <a:extLst>
                  <a:ext uri="{FF2B5EF4-FFF2-40B4-BE49-F238E27FC236}">
                    <a16:creationId xmlns:a16="http://schemas.microsoft.com/office/drawing/2014/main" id="{5F41BFB0-65D7-46F2-8C81-AB9EABE7E4F1}"/>
                  </a:ext>
                </a:extLst>
              </p:cNvPr>
              <p:cNvSpPr/>
              <p:nvPr/>
            </p:nvSpPr>
            <p:spPr>
              <a:xfrm>
                <a:off x="0" y="0"/>
                <a:ext cx="2665564" cy="1848558"/>
              </a:xfrm>
              <a:custGeom>
                <a:avLst/>
                <a:gdLst/>
                <a:ahLst/>
                <a:cxnLst/>
                <a:rect l="l" t="t" r="r" b="b"/>
                <a:pathLst>
                  <a:path w="2665564" h="1848558">
                    <a:moveTo>
                      <a:pt x="0" y="0"/>
                    </a:moveTo>
                    <a:lnTo>
                      <a:pt x="2665564" y="0"/>
                    </a:lnTo>
                    <a:lnTo>
                      <a:pt x="2665564" y="1848558"/>
                    </a:lnTo>
                    <a:lnTo>
                      <a:pt x="0" y="1848558"/>
                    </a:lnTo>
                    <a:close/>
                  </a:path>
                </a:pathLst>
              </a:custGeom>
              <a:solidFill>
                <a:srgbClr val="C6AD5F"/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TextBox 4">
                <a:extLst>
                  <a:ext uri="{FF2B5EF4-FFF2-40B4-BE49-F238E27FC236}">
                    <a16:creationId xmlns:a16="http://schemas.microsoft.com/office/drawing/2014/main" id="{ECC3A95A-8DFB-43B6-9829-21A574E3403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ln>
                <a:noFill/>
              </a:ln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359"/>
                  </a:lnSpc>
                </a:pPr>
                <a:endParaRPr/>
              </a:p>
            </p:txBody>
          </p:sp>
        </p:grp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DA70E185-6E68-46B9-B12F-2EE68B5C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31"/>
            <a:stretch>
              <a:fillRect/>
            </a:stretch>
          </p:blipFill>
          <p:spPr>
            <a:xfrm rot="5400000">
              <a:off x="4699390" y="3726422"/>
              <a:ext cx="6970701" cy="615045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83ABFA6-37E7-42D7-9CE9-978B8025EDED}"/>
              </a:ext>
            </a:extLst>
          </p:cNvPr>
          <p:cNvSpPr/>
          <p:nvPr/>
        </p:nvSpPr>
        <p:spPr>
          <a:xfrm>
            <a:off x="8687448" y="587266"/>
            <a:ext cx="9219551" cy="9433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chemeClr val="tx1"/>
                </a:solidFill>
              </a:rPr>
              <a:t>HOW ARE THE CATEGORICAL VARIABLES  RELATED WITH THE DELAY TIME????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CF3C1-56AF-4813-B8B9-ACB9BEE2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4940"/>
            <a:ext cx="8153400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3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5CC0A955-3310-473C-AD82-456607A2D923}"/>
              </a:ext>
            </a:extLst>
          </p:cNvPr>
          <p:cNvGrpSpPr/>
          <p:nvPr/>
        </p:nvGrpSpPr>
        <p:grpSpPr>
          <a:xfrm>
            <a:off x="184107" y="0"/>
            <a:ext cx="9798094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6FBFF47-5F42-4424-BFF1-822ABF600F1E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0CFEB3E-3B19-48D2-9470-A46B6AD0BE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E9594E-F5F5-4B03-A185-CCDD11AD88D8}"/>
              </a:ext>
            </a:extLst>
          </p:cNvPr>
          <p:cNvGrpSpPr/>
          <p:nvPr/>
        </p:nvGrpSpPr>
        <p:grpSpPr>
          <a:xfrm>
            <a:off x="990425" y="1655624"/>
            <a:ext cx="8458375" cy="8364676"/>
            <a:chOff x="837937" y="1646427"/>
            <a:chExt cx="7055123" cy="83495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2EFF2A-3812-4A1B-8299-3ECAC5C81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27" r="12313"/>
            <a:stretch/>
          </p:blipFill>
          <p:spPr>
            <a:xfrm>
              <a:off x="837937" y="1646427"/>
              <a:ext cx="7055123" cy="834952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0736DC-9F0B-48C9-8D87-A523E6E3A544}"/>
                </a:ext>
              </a:extLst>
            </p:cNvPr>
            <p:cNvSpPr/>
            <p:nvPr/>
          </p:nvSpPr>
          <p:spPr>
            <a:xfrm>
              <a:off x="1531123" y="2001059"/>
              <a:ext cx="457200" cy="21466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08B6EA-08DC-4E13-82FB-69AB22AFE922}"/>
                </a:ext>
              </a:extLst>
            </p:cNvPr>
            <p:cNvSpPr/>
            <p:nvPr/>
          </p:nvSpPr>
          <p:spPr>
            <a:xfrm>
              <a:off x="5029200" y="9486900"/>
              <a:ext cx="2133600" cy="50905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B5E792-0BA3-40D0-9927-96AFE85887F7}"/>
              </a:ext>
            </a:extLst>
          </p:cNvPr>
          <p:cNvGrpSpPr/>
          <p:nvPr/>
        </p:nvGrpSpPr>
        <p:grpSpPr>
          <a:xfrm>
            <a:off x="10184524" y="1028701"/>
            <a:ext cx="8111272" cy="8472392"/>
            <a:chOff x="10184524" y="1028701"/>
            <a:chExt cx="8111272" cy="847239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6B1455-0774-4F7B-9A3B-9C51F4F5D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4524" y="1028701"/>
              <a:ext cx="8111272" cy="8472392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F64B11-F234-4855-84BD-68520C3E0D70}"/>
                </a:ext>
              </a:extLst>
            </p:cNvPr>
            <p:cNvSpPr/>
            <p:nvPr/>
          </p:nvSpPr>
          <p:spPr>
            <a:xfrm>
              <a:off x="13182600" y="2302566"/>
              <a:ext cx="5105400" cy="2220567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RESULTS ARE UNSATISFACTORY !!!</a:t>
              </a:r>
            </a:p>
            <a:p>
              <a:pPr algn="ctr"/>
              <a:endParaRPr lang="en-US" sz="3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6600" b="1" dirty="0">
                  <a:solidFill>
                    <a:schemeClr val="tx1"/>
                  </a:solidFill>
                </a:rPr>
                <a:t>THEN WHAT???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18B06-9830-4F48-A514-8303040EAF36}"/>
              </a:ext>
            </a:extLst>
          </p:cNvPr>
          <p:cNvSpPr txBox="1"/>
          <p:nvPr/>
        </p:nvSpPr>
        <p:spPr>
          <a:xfrm>
            <a:off x="990425" y="495300"/>
            <a:ext cx="1341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MULTIPLE CORRESPONDENCE ANALYSIS</a:t>
            </a:r>
          </a:p>
        </p:txBody>
      </p:sp>
      <p:pic>
        <p:nvPicPr>
          <p:cNvPr id="18" name="Picture 28">
            <a:extLst>
              <a:ext uri="{FF2B5EF4-FFF2-40B4-BE49-F238E27FC236}">
                <a16:creationId xmlns:a16="http://schemas.microsoft.com/office/drawing/2014/main" id="{CCCCBCC1-36F6-4A56-AADA-FEC26B69A9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5562" y="1627449"/>
            <a:ext cx="1919981" cy="2747143"/>
          </a:xfrm>
          <a:prstGeom prst="rect">
            <a:avLst/>
          </a:prstGeom>
        </p:spPr>
      </p:pic>
      <p:pic>
        <p:nvPicPr>
          <p:cNvPr id="23" name="Picture 28">
            <a:extLst>
              <a:ext uri="{FF2B5EF4-FFF2-40B4-BE49-F238E27FC236}">
                <a16:creationId xmlns:a16="http://schemas.microsoft.com/office/drawing/2014/main" id="{84E9C20C-109F-4A58-B3C2-28E32BA2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15323" y="9168603"/>
            <a:ext cx="3163092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14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5CC0A955-3310-473C-AD82-456607A2D923}"/>
              </a:ext>
            </a:extLst>
          </p:cNvPr>
          <p:cNvGrpSpPr/>
          <p:nvPr/>
        </p:nvGrpSpPr>
        <p:grpSpPr>
          <a:xfrm>
            <a:off x="170460" y="0"/>
            <a:ext cx="9798094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6FBFF47-5F42-4424-BFF1-822ABF600F1E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0CFEB3E-3B19-48D2-9470-A46B6AD0BE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EBD08C-25C3-4A0E-8CD1-1067FD515FA9}"/>
              </a:ext>
            </a:extLst>
          </p:cNvPr>
          <p:cNvSpPr txBox="1"/>
          <p:nvPr/>
        </p:nvSpPr>
        <p:spPr>
          <a:xfrm>
            <a:off x="533400" y="1048674"/>
            <a:ext cx="104394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POSSIBILITIES :-</a:t>
            </a:r>
          </a:p>
          <a:p>
            <a:endParaRPr lang="en-US" sz="6000" b="1" dirty="0"/>
          </a:p>
          <a:p>
            <a:pPr marL="342900" indent="-342900">
              <a:buAutoNum type="arabicPeriod"/>
            </a:pPr>
            <a:r>
              <a:rPr lang="en-US" sz="7200" b="1" dirty="0"/>
              <a:t>ONE WAY ANOVA TEST</a:t>
            </a:r>
          </a:p>
          <a:p>
            <a:r>
              <a:rPr lang="en-US" sz="3600" b="1" dirty="0"/>
              <a:t>(ASSUPTIONS SHOULD BE FULFILLED)</a:t>
            </a:r>
          </a:p>
          <a:p>
            <a:endParaRPr lang="en-US" sz="3600" b="1" dirty="0"/>
          </a:p>
          <a:p>
            <a:endParaRPr lang="en-US" sz="3600" b="1" dirty="0"/>
          </a:p>
          <a:p>
            <a:r>
              <a:rPr lang="en-US" sz="6000" b="1" dirty="0"/>
              <a:t>2. </a:t>
            </a:r>
            <a:r>
              <a:rPr lang="en-US" sz="7200" b="1" dirty="0"/>
              <a:t>KRUSKAL WALLIS TEST</a:t>
            </a:r>
          </a:p>
          <a:p>
            <a:r>
              <a:rPr lang="en-US" sz="3600" b="1" dirty="0"/>
              <a:t>(WHEN ANOVA ASSUMPTIONS ARE VIOLATED)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3A2D07B6-0612-4830-80FA-C919870144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-73994" y="3989211"/>
            <a:ext cx="10287000" cy="9076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039DF2-0F29-4883-8DF7-F86D0DE60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0"/>
            <a:ext cx="8331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454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5CC0A955-3310-473C-AD82-456607A2D923}"/>
              </a:ext>
            </a:extLst>
          </p:cNvPr>
          <p:cNvGrpSpPr/>
          <p:nvPr/>
        </p:nvGrpSpPr>
        <p:grpSpPr>
          <a:xfrm>
            <a:off x="1045180" y="0"/>
            <a:ext cx="17242820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6FBFF47-5F42-4424-BFF1-822ABF600F1E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0CFEB3E-3B19-48D2-9470-A46B6AD0BE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4AF48E6-72DC-4BF1-B9C7-ADC7CC6FD879}"/>
              </a:ext>
            </a:extLst>
          </p:cNvPr>
          <p:cNvSpPr/>
          <p:nvPr/>
        </p:nvSpPr>
        <p:spPr>
          <a:xfrm>
            <a:off x="164858" y="0"/>
            <a:ext cx="10167787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9E1E-A0F6-4ACC-B4D9-781C09EF28FA}"/>
              </a:ext>
            </a:extLst>
          </p:cNvPr>
          <p:cNvSpPr txBox="1"/>
          <p:nvPr/>
        </p:nvSpPr>
        <p:spPr>
          <a:xfrm>
            <a:off x="2195444" y="733017"/>
            <a:ext cx="10748132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Checking the Normality assumption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8A0651-767E-4DE3-8B3B-EA10736CE010}"/>
              </a:ext>
            </a:extLst>
          </p:cNvPr>
          <p:cNvGrpSpPr/>
          <p:nvPr/>
        </p:nvGrpSpPr>
        <p:grpSpPr>
          <a:xfrm>
            <a:off x="947079" y="2559927"/>
            <a:ext cx="15621000" cy="7527520"/>
            <a:chOff x="1137442" y="2552700"/>
            <a:chExt cx="15621000" cy="752752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FC9D2-E028-460C-A824-6FA3C22BF67A}"/>
                </a:ext>
              </a:extLst>
            </p:cNvPr>
            <p:cNvGrpSpPr/>
            <p:nvPr/>
          </p:nvGrpSpPr>
          <p:grpSpPr>
            <a:xfrm>
              <a:off x="1137442" y="2552700"/>
              <a:ext cx="15621000" cy="7527520"/>
              <a:chOff x="1219200" y="2252365"/>
              <a:chExt cx="15621000" cy="7771018"/>
            </a:xfrm>
            <a:solidFill>
              <a:schemeClr val="tx2">
                <a:lumMod val="75000"/>
              </a:schemeClr>
            </a:solidFill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3A3582C-34FD-48EF-B26D-9AFFDFF81E5F}"/>
                  </a:ext>
                </a:extLst>
              </p:cNvPr>
              <p:cNvSpPr/>
              <p:nvPr/>
            </p:nvSpPr>
            <p:spPr>
              <a:xfrm>
                <a:off x="1219200" y="2252365"/>
                <a:ext cx="15621000" cy="776793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BA969B3-6F32-45A7-89BE-EC27B5F67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1000" y="3503615"/>
                <a:ext cx="10265249" cy="6519768"/>
              </a:xfrm>
              <a:prstGeom prst="rect">
                <a:avLst/>
              </a:prstGeom>
              <a:grpFill/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DED365-81F7-4DEF-BF33-E161EFB21D32}"/>
                </a:ext>
              </a:extLst>
            </p:cNvPr>
            <p:cNvSpPr/>
            <p:nvPr/>
          </p:nvSpPr>
          <p:spPr>
            <a:xfrm>
              <a:off x="1676400" y="2871728"/>
              <a:ext cx="7467600" cy="7072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b="1" dirty="0"/>
                <a:t>1. Delay time By Route type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4FEB74-3A58-4162-B5B6-2C6E234FAEC5}"/>
              </a:ext>
            </a:extLst>
          </p:cNvPr>
          <p:cNvGrpSpPr/>
          <p:nvPr/>
        </p:nvGrpSpPr>
        <p:grpSpPr>
          <a:xfrm>
            <a:off x="-16871312" y="2561281"/>
            <a:ext cx="15621001" cy="7524533"/>
            <a:chOff x="1137442" y="2552700"/>
            <a:chExt cx="15621001" cy="75245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FD784D7-8844-46F6-BB3F-CBF7F7F4CD8B}"/>
                </a:ext>
              </a:extLst>
            </p:cNvPr>
            <p:cNvSpPr/>
            <p:nvPr/>
          </p:nvSpPr>
          <p:spPr>
            <a:xfrm>
              <a:off x="1137442" y="2552700"/>
              <a:ext cx="15621001" cy="752453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FED06AC-3DF9-4462-9377-2555F9548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5210" y="3843981"/>
              <a:ext cx="9785111" cy="621357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2789CC-467D-4EFC-BB78-CF8266DD6682}"/>
                </a:ext>
              </a:extLst>
            </p:cNvPr>
            <p:cNvSpPr/>
            <p:nvPr/>
          </p:nvSpPr>
          <p:spPr>
            <a:xfrm>
              <a:off x="1606593" y="2759591"/>
              <a:ext cx="8261308" cy="8930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/>
                <a:t>2. Delay time  By Direction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767D58-B330-4D6E-B4E5-4E65E072E563}"/>
              </a:ext>
            </a:extLst>
          </p:cNvPr>
          <p:cNvGrpSpPr/>
          <p:nvPr/>
        </p:nvGrpSpPr>
        <p:grpSpPr>
          <a:xfrm>
            <a:off x="-18286481" y="2561281"/>
            <a:ext cx="15610902" cy="7557390"/>
            <a:chOff x="-15494068" y="2234310"/>
            <a:chExt cx="15728907" cy="75573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E42880D-C320-4F8E-8CA2-EBC47265B94C}"/>
                </a:ext>
              </a:extLst>
            </p:cNvPr>
            <p:cNvSpPr/>
            <p:nvPr/>
          </p:nvSpPr>
          <p:spPr>
            <a:xfrm>
              <a:off x="-15494068" y="2234310"/>
              <a:ext cx="15728907" cy="755739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946D2FC-4E02-4359-8589-29D4CE201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894075" y="3334216"/>
              <a:ext cx="10141633" cy="6441055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DBB139-4B81-4427-B792-4BC41AE886FA}"/>
                </a:ext>
              </a:extLst>
            </p:cNvPr>
            <p:cNvSpPr/>
            <p:nvPr/>
          </p:nvSpPr>
          <p:spPr>
            <a:xfrm>
              <a:off x="-15082041" y="2268669"/>
              <a:ext cx="8986041" cy="1084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/>
                <a:t>3. Delay time By Hour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F02860D-9549-4FF6-846D-B0432BF7AC6B}"/>
              </a:ext>
            </a:extLst>
          </p:cNvPr>
          <p:cNvGrpSpPr/>
          <p:nvPr/>
        </p:nvGrpSpPr>
        <p:grpSpPr>
          <a:xfrm>
            <a:off x="-19672371" y="2590257"/>
            <a:ext cx="16016729" cy="7607414"/>
            <a:chOff x="-15429923" y="2007319"/>
            <a:chExt cx="15665490" cy="7540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9A6C52-8EAA-48C9-A184-CCEDC6095AD2}"/>
                </a:ext>
              </a:extLst>
            </p:cNvPr>
            <p:cNvSpPr/>
            <p:nvPr/>
          </p:nvSpPr>
          <p:spPr>
            <a:xfrm>
              <a:off x="-15429923" y="2007319"/>
              <a:ext cx="15665490" cy="75403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3EBD095-632F-41DE-9C23-EE2379AF7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607945" y="3367764"/>
              <a:ext cx="9614392" cy="61055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31412A6-B783-4FD8-ABF1-5BFB3EAF506F}"/>
                </a:ext>
              </a:extLst>
            </p:cNvPr>
            <p:cNvSpPr/>
            <p:nvPr/>
          </p:nvSpPr>
          <p:spPr>
            <a:xfrm>
              <a:off x="-14695936" y="2259028"/>
              <a:ext cx="9684011" cy="11372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/>
                <a:t>  4. Delay time By </a:t>
              </a:r>
              <a:r>
                <a:rPr lang="en-US" sz="4400" b="1" dirty="0" err="1"/>
                <a:t>is_Weekday</a:t>
              </a:r>
              <a:endParaRPr lang="en-US" sz="4400" b="1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041B5E7-266F-45F7-B70A-108ED5092237}"/>
              </a:ext>
            </a:extLst>
          </p:cNvPr>
          <p:cNvGrpSpPr/>
          <p:nvPr/>
        </p:nvGrpSpPr>
        <p:grpSpPr>
          <a:xfrm>
            <a:off x="-21097397" y="2524890"/>
            <a:ext cx="15982823" cy="7610917"/>
            <a:chOff x="-15798716" y="2217880"/>
            <a:chExt cx="15982823" cy="76218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3B2706-F2A1-42AE-8839-6DF97F7679F6}"/>
                </a:ext>
              </a:extLst>
            </p:cNvPr>
            <p:cNvSpPr/>
            <p:nvPr/>
          </p:nvSpPr>
          <p:spPr>
            <a:xfrm>
              <a:off x="-15798716" y="2217880"/>
              <a:ext cx="15982823" cy="762184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B787D4A-964D-4989-A47D-2C37934D0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2364078" y="3517010"/>
              <a:ext cx="9879238" cy="6274058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3B86B75-6F8C-4124-B732-2F36B915034E}"/>
                </a:ext>
              </a:extLst>
            </p:cNvPr>
            <p:cNvSpPr/>
            <p:nvPr/>
          </p:nvSpPr>
          <p:spPr>
            <a:xfrm>
              <a:off x="-15057839" y="2281776"/>
              <a:ext cx="8796809" cy="14421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/>
                <a:t>5. Delay time By Day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BA7F9F-A55D-4AD1-9E0E-BC0917C1C327}"/>
              </a:ext>
            </a:extLst>
          </p:cNvPr>
          <p:cNvGrpSpPr/>
          <p:nvPr/>
        </p:nvGrpSpPr>
        <p:grpSpPr>
          <a:xfrm>
            <a:off x="-22213371" y="2412445"/>
            <a:ext cx="15982823" cy="7735112"/>
            <a:chOff x="-19877900" y="1470719"/>
            <a:chExt cx="15982823" cy="773511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7A35CDD-7B46-4B11-A95B-198268732B3A}"/>
                </a:ext>
              </a:extLst>
            </p:cNvPr>
            <p:cNvGrpSpPr/>
            <p:nvPr/>
          </p:nvGrpSpPr>
          <p:grpSpPr>
            <a:xfrm>
              <a:off x="-19877900" y="1470719"/>
              <a:ext cx="15982823" cy="7735112"/>
              <a:chOff x="-16626288" y="2281777"/>
              <a:chExt cx="15982823" cy="77462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2F85E5C-8282-4E20-861B-008372DB218C}"/>
                  </a:ext>
                </a:extLst>
              </p:cNvPr>
              <p:cNvSpPr/>
              <p:nvPr/>
            </p:nvSpPr>
            <p:spPr>
              <a:xfrm>
                <a:off x="-16626288" y="2406150"/>
                <a:ext cx="15982823" cy="762184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0EB2922-A582-4297-A954-7CD9C11CA0D4}"/>
                  </a:ext>
                </a:extLst>
              </p:cNvPr>
              <p:cNvSpPr/>
              <p:nvPr/>
            </p:nvSpPr>
            <p:spPr>
              <a:xfrm>
                <a:off x="-15057839" y="2281777"/>
                <a:ext cx="8796809" cy="12386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400" b="1" dirty="0"/>
                  <a:t>6. Delay time By </a:t>
                </a:r>
                <a:r>
                  <a:rPr lang="en-US" sz="4400" b="1" dirty="0" err="1"/>
                  <a:t>Incident_New</a:t>
                </a:r>
                <a:endParaRPr lang="en-US" sz="4400" b="1" dirty="0"/>
              </a:p>
            </p:txBody>
          </p: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979FAF-4920-49CD-AC40-E55BB601E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7242904" y="2811661"/>
              <a:ext cx="11080269" cy="6054473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9852758-D439-41C9-AB59-83780B8EED4A}"/>
              </a:ext>
            </a:extLst>
          </p:cNvPr>
          <p:cNvGrpSpPr/>
          <p:nvPr/>
        </p:nvGrpSpPr>
        <p:grpSpPr>
          <a:xfrm>
            <a:off x="-22993544" y="2454638"/>
            <a:ext cx="15982823" cy="7735112"/>
            <a:chOff x="-19502777" y="2281453"/>
            <a:chExt cx="15982823" cy="773511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9B9F236-A2EA-42B3-BA5C-8FA16655A8EC}"/>
                </a:ext>
              </a:extLst>
            </p:cNvPr>
            <p:cNvGrpSpPr/>
            <p:nvPr/>
          </p:nvGrpSpPr>
          <p:grpSpPr>
            <a:xfrm>
              <a:off x="-19502777" y="2281453"/>
              <a:ext cx="15982823" cy="7735112"/>
              <a:chOff x="-16626288" y="2281777"/>
              <a:chExt cx="15982823" cy="77462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6E5605D-F6D1-475F-BF02-DD8169A7B53C}"/>
                  </a:ext>
                </a:extLst>
              </p:cNvPr>
              <p:cNvSpPr/>
              <p:nvPr/>
            </p:nvSpPr>
            <p:spPr>
              <a:xfrm>
                <a:off x="-16626288" y="2406150"/>
                <a:ext cx="15982823" cy="762184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DFB95DB-E097-4EC3-8D60-DA7D9738D8F1}"/>
                  </a:ext>
                </a:extLst>
              </p:cNvPr>
              <p:cNvSpPr/>
              <p:nvPr/>
            </p:nvSpPr>
            <p:spPr>
              <a:xfrm>
                <a:off x="-15057839" y="2281777"/>
                <a:ext cx="8796809" cy="12386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400" b="1" dirty="0"/>
                  <a:t>7. Delay time By Month</a:t>
                </a:r>
              </a:p>
            </p:txBody>
          </p: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2406DB1-4909-4628-89F2-2A202E208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6465716" y="3458283"/>
              <a:ext cx="9650245" cy="6413907"/>
            </a:xfrm>
            <a:prstGeom prst="rect">
              <a:avLst/>
            </a:prstGeom>
          </p:spPr>
        </p:pic>
      </p:grpSp>
      <p:pic>
        <p:nvPicPr>
          <p:cNvPr id="68" name="Picture 10">
            <a:extLst>
              <a:ext uri="{FF2B5EF4-FFF2-40B4-BE49-F238E27FC236}">
                <a16:creationId xmlns:a16="http://schemas.microsoft.com/office/drawing/2014/main" id="{9766C840-1098-461B-80BB-FD28A840F57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6531"/>
          <a:stretch>
            <a:fillRect/>
          </a:stretch>
        </p:blipFill>
        <p:spPr>
          <a:xfrm rot="5400000">
            <a:off x="9382186" y="1546384"/>
            <a:ext cx="11300476" cy="8259536"/>
          </a:xfrm>
          <a:prstGeom prst="rect">
            <a:avLst/>
          </a:prstGeom>
        </p:spPr>
      </p:pic>
      <p:pic>
        <p:nvPicPr>
          <p:cNvPr id="57" name="Picture 22">
            <a:extLst>
              <a:ext uri="{FF2B5EF4-FFF2-40B4-BE49-F238E27FC236}">
                <a16:creationId xmlns:a16="http://schemas.microsoft.com/office/drawing/2014/main" id="{3F10C9B4-D1A0-41FE-B6DF-1A22513FEC0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56847" y="340530"/>
            <a:ext cx="13531502" cy="18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6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93827E-7 L 0.97466 -0.0026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3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6 L 1.05226 -0.0041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1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93827E-6 L 1.12734 -0.0095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72" y="-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1.20625 0.00015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3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-3.82716E-6 L 1.26727 0.00155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68" y="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82716E-6 L 1.30989 -0.00247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5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315" y="-144661"/>
            <a:ext cx="9946412" cy="10431661"/>
            <a:chOff x="0" y="0"/>
            <a:chExt cx="2522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2893" cy="2709333"/>
            </a:xfrm>
            <a:custGeom>
              <a:avLst/>
              <a:gdLst/>
              <a:ahLst/>
              <a:cxnLst/>
              <a:rect l="l" t="t" r="r" b="b"/>
              <a:pathLst>
                <a:path w="2522893" h="2709333">
                  <a:moveTo>
                    <a:pt x="0" y="0"/>
                  </a:moveTo>
                  <a:lnTo>
                    <a:pt x="2522893" y="0"/>
                  </a:lnTo>
                  <a:lnTo>
                    <a:pt x="2522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791200" y="-1261099"/>
            <a:ext cx="12496800" cy="11548099"/>
            <a:chOff x="0" y="-57150"/>
            <a:chExt cx="3332451" cy="3037416"/>
          </a:xfrm>
        </p:grpSpPr>
        <p:sp>
          <p:nvSpPr>
            <p:cNvPr id="8" name="Freeform 8"/>
            <p:cNvSpPr/>
            <p:nvPr/>
          </p:nvSpPr>
          <p:spPr>
            <a:xfrm>
              <a:off x="1049761" y="270933"/>
              <a:ext cx="2282690" cy="2709333"/>
            </a:xfrm>
            <a:custGeom>
              <a:avLst/>
              <a:gdLst/>
              <a:ahLst/>
              <a:cxnLst/>
              <a:rect l="l" t="t" r="r" b="b"/>
              <a:pathLst>
                <a:path w="2282690" h="2709333">
                  <a:moveTo>
                    <a:pt x="0" y="0"/>
                  </a:moveTo>
                  <a:lnTo>
                    <a:pt x="2282690" y="0"/>
                  </a:lnTo>
                  <a:lnTo>
                    <a:pt x="22826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001722" cy="111077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199"/>
                </a:lnSpc>
              </a:pPr>
              <a:endParaRPr lang="en-US" sz="2999" spc="119" dirty="0">
                <a:solidFill>
                  <a:srgbClr val="070707"/>
                </a:solidFill>
                <a:latin typeface="Quicksand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10278355" y="638084"/>
            <a:ext cx="10287000" cy="90765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6CD1104-C1F6-449E-B50C-89AEE525B420}"/>
              </a:ext>
            </a:extLst>
          </p:cNvPr>
          <p:cNvSpPr/>
          <p:nvPr/>
        </p:nvSpPr>
        <p:spPr>
          <a:xfrm>
            <a:off x="838200" y="342900"/>
            <a:ext cx="11446008" cy="1295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HENCE, KRUSKAL WALLIS TEST…. 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77803070-91EF-4AA2-AE37-D172ADFDD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01446"/>
              </p:ext>
            </p:extLst>
          </p:nvPr>
        </p:nvGraphicFramePr>
        <p:xfrm>
          <a:off x="869731" y="1991145"/>
          <a:ext cx="6702088" cy="770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1044">
                  <a:extLst>
                    <a:ext uri="{9D8B030D-6E8A-4147-A177-3AD203B41FA5}">
                      <a16:colId xmlns:a16="http://schemas.microsoft.com/office/drawing/2014/main" val="3331287347"/>
                    </a:ext>
                  </a:extLst>
                </a:gridCol>
                <a:gridCol w="3351044">
                  <a:extLst>
                    <a:ext uri="{9D8B030D-6E8A-4147-A177-3AD203B41FA5}">
                      <a16:colId xmlns:a16="http://schemas.microsoft.com/office/drawing/2014/main" val="168797933"/>
                    </a:ext>
                  </a:extLst>
                </a:gridCol>
              </a:tblGrid>
              <a:tr h="805532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P- value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852499"/>
                  </a:ext>
                </a:extLst>
              </a:tr>
              <a:tr h="816722">
                <a:tc>
                  <a:txBody>
                    <a:bodyPr/>
                    <a:lstStyle/>
                    <a:p>
                      <a:r>
                        <a:rPr lang="en-US" sz="4000" b="1" dirty="0" err="1">
                          <a:solidFill>
                            <a:schemeClr val="bg1"/>
                          </a:solidFill>
                        </a:rPr>
                        <a:t>Route_New</a:t>
                      </a:r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 &lt;2.2e-16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42440"/>
                  </a:ext>
                </a:extLst>
              </a:tr>
              <a:tr h="1008888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Direction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&lt;2.2e-16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693442"/>
                  </a:ext>
                </a:extLst>
              </a:tr>
              <a:tr h="1283423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Hour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&lt; 2.2e-16</a:t>
                      </a:r>
                    </a:p>
                    <a:p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041874"/>
                  </a:ext>
                </a:extLst>
              </a:tr>
              <a:tr h="1283423">
                <a:tc>
                  <a:txBody>
                    <a:bodyPr/>
                    <a:lstStyle/>
                    <a:p>
                      <a:r>
                        <a:rPr lang="en-US" sz="4000" b="1" dirty="0" err="1">
                          <a:solidFill>
                            <a:schemeClr val="bg1"/>
                          </a:solidFill>
                        </a:rPr>
                        <a:t>Is_Weekday</a:t>
                      </a:r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4.498e-06</a:t>
                      </a:r>
                    </a:p>
                    <a:p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66769"/>
                  </a:ext>
                </a:extLst>
              </a:tr>
              <a:tr h="816722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3.314e-05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18688"/>
                  </a:ext>
                </a:extLst>
              </a:tr>
              <a:tr h="816722">
                <a:tc>
                  <a:txBody>
                    <a:bodyPr/>
                    <a:lstStyle/>
                    <a:p>
                      <a:r>
                        <a:rPr lang="en-US" sz="4000" b="1" dirty="0" err="1">
                          <a:solidFill>
                            <a:schemeClr val="bg1"/>
                          </a:solidFill>
                        </a:rPr>
                        <a:t>Incident_New</a:t>
                      </a:r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&lt; 2.2e-16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862805"/>
                  </a:ext>
                </a:extLst>
              </a:tr>
              <a:tr h="816722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Month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0.2723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365280"/>
                  </a:ext>
                </a:extLst>
              </a:tr>
            </a:tbl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C8F11F6-E256-4960-ABC9-A06AF2ADA6B9}"/>
              </a:ext>
            </a:extLst>
          </p:cNvPr>
          <p:cNvSpPr/>
          <p:nvPr/>
        </p:nvSpPr>
        <p:spPr>
          <a:xfrm>
            <a:off x="10012037" y="1941785"/>
            <a:ext cx="7506524" cy="7565875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At 5% significance level, medians of the response variable, delay time by all the categories of the categorical variables </a:t>
            </a:r>
            <a:r>
              <a:rPr lang="en-US" sz="3600" b="1" dirty="0">
                <a:highlight>
                  <a:srgbClr val="00FFFF"/>
                </a:highlight>
              </a:rPr>
              <a:t>except Month </a:t>
            </a:r>
            <a:r>
              <a:rPr lang="en-US" sz="3600" b="1" dirty="0"/>
              <a:t>are significant which suggest there are effects be them on the delay time. </a:t>
            </a:r>
          </a:p>
        </p:txBody>
      </p:sp>
      <p:pic>
        <p:nvPicPr>
          <p:cNvPr id="18" name="Picture 28">
            <a:extLst>
              <a:ext uri="{FF2B5EF4-FFF2-40B4-BE49-F238E27FC236}">
                <a16:creationId xmlns:a16="http://schemas.microsoft.com/office/drawing/2014/main" id="{A2B751EF-91D4-495C-91ED-833829A6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16255" y="8576195"/>
            <a:ext cx="9066083" cy="14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1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171F549-096E-433E-B74D-C3502A5C2078}"/>
              </a:ext>
            </a:extLst>
          </p:cNvPr>
          <p:cNvGrpSpPr/>
          <p:nvPr/>
        </p:nvGrpSpPr>
        <p:grpSpPr>
          <a:xfrm>
            <a:off x="8447692" y="-8041071"/>
            <a:ext cx="10078424" cy="18328071"/>
            <a:chOff x="0" y="-47625"/>
            <a:chExt cx="2788866" cy="3293526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66EED70-1D37-471C-9280-8BC78F900A47}"/>
                </a:ext>
              </a:extLst>
            </p:cNvPr>
            <p:cNvSpPr/>
            <p:nvPr/>
          </p:nvSpPr>
          <p:spPr>
            <a:xfrm>
              <a:off x="123302" y="1397343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1C7510AB-9DBC-4DF5-B16D-55E5DC5F0A9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1AB7319-E732-408C-AB1C-413BFE7A22D6}"/>
              </a:ext>
            </a:extLst>
          </p:cNvPr>
          <p:cNvSpPr/>
          <p:nvPr/>
        </p:nvSpPr>
        <p:spPr>
          <a:xfrm>
            <a:off x="-683276" y="-47296"/>
            <a:ext cx="9632834" cy="10304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D2ACAE-ADB1-4960-B1E9-6A9A2D38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74190"/>
            <a:ext cx="8301452" cy="83128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6CBE35-D15B-479E-8450-612769B9D8CF}"/>
              </a:ext>
            </a:extLst>
          </p:cNvPr>
          <p:cNvSpPr txBox="1"/>
          <p:nvPr/>
        </p:nvSpPr>
        <p:spPr>
          <a:xfrm>
            <a:off x="4114800" y="346936"/>
            <a:ext cx="11165571" cy="110799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IMPACT OF THE ROUTE TYPE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4338F5-A35E-4C14-8FAD-D5BDB9025B40}"/>
              </a:ext>
            </a:extLst>
          </p:cNvPr>
          <p:cNvSpPr/>
          <p:nvPr/>
        </p:nvSpPr>
        <p:spPr>
          <a:xfrm>
            <a:off x="1606565" y="6301609"/>
            <a:ext cx="762000" cy="381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EAE27D07-302D-4B64-B58E-9797CA00E9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31"/>
          <a:stretch>
            <a:fillRect/>
          </a:stretch>
        </p:blipFill>
        <p:spPr>
          <a:xfrm rot="5400000">
            <a:off x="9029699" y="751121"/>
            <a:ext cx="10287000" cy="9076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263D1-CAA5-4998-A7A0-057AFBE9E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90" y="5372099"/>
            <a:ext cx="617421" cy="974177"/>
          </a:xfrm>
          <a:prstGeom prst="rect">
            <a:avLst/>
          </a:prstGeom>
          <a:scene3d>
            <a:camera prst="orthographicFront">
              <a:rot lat="295431" lon="21547776" rev="10800000"/>
            </a:camera>
            <a:lightRig rig="threePt" dir="t"/>
          </a:scene3d>
        </p:spPr>
      </p:pic>
      <p:pic>
        <p:nvPicPr>
          <p:cNvPr id="16" name="Picture 30">
            <a:extLst>
              <a:ext uri="{FF2B5EF4-FFF2-40B4-BE49-F238E27FC236}">
                <a16:creationId xmlns:a16="http://schemas.microsoft.com/office/drawing/2014/main" id="{10A0B351-C210-4F53-BEEB-08FDEE4EFC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57924" y="2046777"/>
            <a:ext cx="5982551" cy="80648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CDB69-BC08-4EBE-AE8F-E2E52A02210C}"/>
              </a:ext>
            </a:extLst>
          </p:cNvPr>
          <p:cNvSpPr/>
          <p:nvPr/>
        </p:nvSpPr>
        <p:spPr>
          <a:xfrm>
            <a:off x="11125200" y="2476500"/>
            <a:ext cx="3048000" cy="563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418B77-9922-4C64-99A6-128EC35FFEA7}"/>
              </a:ext>
            </a:extLst>
          </p:cNvPr>
          <p:cNvSpPr/>
          <p:nvPr/>
        </p:nvSpPr>
        <p:spPr>
          <a:xfrm>
            <a:off x="10293752" y="2948377"/>
            <a:ext cx="4836384" cy="67064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REGULAR AND LIMITED SERVICES ROUTES  RECORD THE HIGHEST NUMBER OF CASES.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B1C66-F9B8-4AE7-B3DF-B680F6D9C28C}"/>
              </a:ext>
            </a:extLst>
          </p:cNvPr>
          <p:cNvGrpSpPr/>
          <p:nvPr/>
        </p:nvGrpSpPr>
        <p:grpSpPr>
          <a:xfrm>
            <a:off x="18711462" y="1891439"/>
            <a:ext cx="9076526" cy="8292757"/>
            <a:chOff x="9296399" y="1771650"/>
            <a:chExt cx="8574817" cy="856264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8B5CDE-EA4C-405C-9462-7DFC41EB0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96399" y="1771650"/>
              <a:ext cx="8574817" cy="8562646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B0BBF-1F1F-42B8-906E-6AE59EE67C54}"/>
                </a:ext>
              </a:extLst>
            </p:cNvPr>
            <p:cNvSpPr/>
            <p:nvPr/>
          </p:nvSpPr>
          <p:spPr>
            <a:xfrm>
              <a:off x="10515556" y="6591299"/>
              <a:ext cx="746313" cy="35203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6D628AB-01EF-42E4-A2A7-DC73C2EE6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05642" y="2095500"/>
              <a:ext cx="829128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6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9 0.00587 L -0.52752 0.012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85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7171F549-096E-433E-B74D-C3502A5C2078}"/>
              </a:ext>
            </a:extLst>
          </p:cNvPr>
          <p:cNvGrpSpPr/>
          <p:nvPr/>
        </p:nvGrpSpPr>
        <p:grpSpPr>
          <a:xfrm>
            <a:off x="191989" y="0"/>
            <a:ext cx="9372600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66EED70-1D37-471C-9280-8BC78F900A47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1C7510AB-9DBC-4DF5-B16D-55E5DC5F0A9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0A1D122-3ECD-4FE0-A701-B51E97A41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0" y="1028700"/>
            <a:ext cx="8572500" cy="857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8EE3DC-FD90-45C9-8491-DEFE381FD802}"/>
              </a:ext>
            </a:extLst>
          </p:cNvPr>
          <p:cNvSpPr txBox="1"/>
          <p:nvPr/>
        </p:nvSpPr>
        <p:spPr>
          <a:xfrm>
            <a:off x="1397876" y="1545324"/>
            <a:ext cx="777240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00" b="1" dirty="0"/>
              <a:t>WHAT ABOUT THE TIME BASED VARIABLES?</a:t>
            </a:r>
          </a:p>
          <a:p>
            <a:endParaRPr lang="en-US" dirty="0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B913BD5C-44EA-44D3-9346-33DD121E47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31"/>
          <a:stretch>
            <a:fillRect/>
          </a:stretch>
        </p:blipFill>
        <p:spPr>
          <a:xfrm rot="5400000">
            <a:off x="-400111" y="776688"/>
            <a:ext cx="10287000" cy="90765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407363" y="8581697"/>
            <a:ext cx="8349676" cy="671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C6AD5F"/>
                </a:solidFill>
                <a:latin typeface="Inter Bold"/>
              </a:rPr>
              <a:t>Contradicting mean values????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007337-A324-4E8B-B3EF-F721EA553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114300"/>
            <a:ext cx="10296366" cy="8001000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C2A5E6BE-78BF-4C44-B65A-C9F754D47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214500"/>
              </p:ext>
            </p:extLst>
          </p:nvPr>
        </p:nvGraphicFramePr>
        <p:xfrm>
          <a:off x="11125200" y="979082"/>
          <a:ext cx="6705600" cy="51550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98723571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28828331"/>
                    </a:ext>
                  </a:extLst>
                </a:gridCol>
              </a:tblGrid>
              <a:tr h="1718339">
                <a:tc>
                  <a:txBody>
                    <a:bodyPr/>
                    <a:lstStyle/>
                    <a:p>
                      <a:r>
                        <a:rPr lang="en-US" sz="3200" dirty="0"/>
                        <a:t>Regular and Limited Service Routes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Blue Night Routes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897146"/>
                  </a:ext>
                </a:extLst>
              </a:tr>
              <a:tr h="1718339">
                <a:tc>
                  <a:txBody>
                    <a:bodyPr/>
                    <a:lstStyle/>
                    <a:p>
                      <a:r>
                        <a:rPr lang="en-US" sz="3200" dirty="0"/>
                        <a:t>From 6am to 1am </a:t>
                      </a:r>
                    </a:p>
                    <a:p>
                      <a:r>
                        <a:rPr lang="en-US" sz="3200" dirty="0"/>
                        <a:t>(weekdays)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From 1am to 6am</a:t>
                      </a:r>
                    </a:p>
                    <a:p>
                      <a:r>
                        <a:rPr lang="en-US" sz="3200" dirty="0"/>
                        <a:t>(weekend)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10181"/>
                  </a:ext>
                </a:extLst>
              </a:tr>
              <a:tr h="1718339">
                <a:tc>
                  <a:txBody>
                    <a:bodyPr/>
                    <a:lstStyle/>
                    <a:p>
                      <a:r>
                        <a:rPr lang="en-US" sz="3200" dirty="0"/>
                        <a:t>From 8am to 1am </a:t>
                      </a:r>
                    </a:p>
                    <a:p>
                      <a:r>
                        <a:rPr lang="en-US" sz="3200" dirty="0"/>
                        <a:t>(weekend)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From 1am to 8am</a:t>
                      </a:r>
                    </a:p>
                    <a:p>
                      <a:r>
                        <a:rPr lang="en-US" sz="3200" dirty="0"/>
                        <a:t>(weekend)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7415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0234864" y="4814636"/>
            <a:ext cx="637672" cy="708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F76C94-E621-483C-AF8C-C399AA78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458" y="783122"/>
            <a:ext cx="12922167" cy="707681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6A550B-8D13-496D-9FC2-3811FD459CA8}"/>
              </a:ext>
            </a:extLst>
          </p:cNvPr>
          <p:cNvSpPr/>
          <p:nvPr/>
        </p:nvSpPr>
        <p:spPr>
          <a:xfrm>
            <a:off x="5580363" y="8752871"/>
            <a:ext cx="10439400" cy="1104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</a:rPr>
              <a:t>MAJORITY IS HERE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C406A713-0FA7-43A5-A927-8F10B07059DF}"/>
              </a:ext>
            </a:extLst>
          </p:cNvPr>
          <p:cNvGrpSpPr/>
          <p:nvPr/>
        </p:nvGrpSpPr>
        <p:grpSpPr>
          <a:xfrm>
            <a:off x="8915401" y="0"/>
            <a:ext cx="9372600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31F1A1D5-95E2-4BCA-A412-9C0293FC7FB0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08B4871-6637-4C51-A703-9360580CA7C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7255A2-F86C-4B59-8ADA-F26C3BD70B98}"/>
              </a:ext>
            </a:extLst>
          </p:cNvPr>
          <p:cNvSpPr txBox="1"/>
          <p:nvPr/>
        </p:nvSpPr>
        <p:spPr>
          <a:xfrm>
            <a:off x="2210251" y="314757"/>
            <a:ext cx="13519174" cy="11079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b="1" dirty="0"/>
              <a:t>WHICH DAYS WERE THE WORST ???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90DE4F-3D54-44F4-B0F3-67D0CE6E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1" y="1942604"/>
            <a:ext cx="15001766" cy="8215711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4EC2F82-4363-42ED-B1E4-8E17DD48D518}"/>
              </a:ext>
            </a:extLst>
          </p:cNvPr>
          <p:cNvCxnSpPr>
            <a:cxnSpLocks/>
          </p:cNvCxnSpPr>
          <p:nvPr/>
        </p:nvCxnSpPr>
        <p:spPr>
          <a:xfrm>
            <a:off x="3429000" y="2403396"/>
            <a:ext cx="10210800" cy="2359104"/>
          </a:xfrm>
          <a:prstGeom prst="curvedConnector3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9BF394E-E968-45EA-92BC-1C68756F22C3}"/>
              </a:ext>
            </a:extLst>
          </p:cNvPr>
          <p:cNvCxnSpPr>
            <a:cxnSpLocks/>
          </p:cNvCxnSpPr>
          <p:nvPr/>
        </p:nvCxnSpPr>
        <p:spPr>
          <a:xfrm flipV="1">
            <a:off x="10058851" y="4983925"/>
            <a:ext cx="3580949" cy="439664"/>
          </a:xfrm>
          <a:prstGeom prst="curvedConnector3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>
            <a:extLst>
              <a:ext uri="{FF2B5EF4-FFF2-40B4-BE49-F238E27FC236}">
                <a16:creationId xmlns:a16="http://schemas.microsoft.com/office/drawing/2014/main" id="{3987ABE5-2E40-43D4-9DFC-18C4ACA3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60466" y="4430990"/>
            <a:ext cx="2640954" cy="772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537" y="-27590"/>
            <a:ext cx="9579108" cy="10287000"/>
            <a:chOff x="0" y="0"/>
            <a:chExt cx="2522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2893" cy="2709333"/>
            </a:xfrm>
            <a:custGeom>
              <a:avLst/>
              <a:gdLst/>
              <a:ahLst/>
              <a:cxnLst/>
              <a:rect l="l" t="t" r="r" b="b"/>
              <a:pathLst>
                <a:path w="2522893" h="2709333">
                  <a:moveTo>
                    <a:pt x="0" y="0"/>
                  </a:moveTo>
                  <a:lnTo>
                    <a:pt x="2522893" y="0"/>
                  </a:lnTo>
                  <a:lnTo>
                    <a:pt x="2522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20" y="1543048"/>
            <a:ext cx="8659174" cy="9887181"/>
            <a:chOff x="0" y="0"/>
            <a:chExt cx="10654382" cy="926320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7648" b="5409"/>
            <a:stretch>
              <a:fillRect/>
            </a:stretch>
          </p:blipFill>
          <p:spPr>
            <a:xfrm>
              <a:off x="0" y="0"/>
              <a:ext cx="10654382" cy="926320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5791200" y="-1261099"/>
            <a:ext cx="12496800" cy="11548099"/>
            <a:chOff x="0" y="-57150"/>
            <a:chExt cx="3332451" cy="3037416"/>
          </a:xfrm>
        </p:grpSpPr>
        <p:sp>
          <p:nvSpPr>
            <p:cNvPr id="8" name="Freeform 8"/>
            <p:cNvSpPr/>
            <p:nvPr/>
          </p:nvSpPr>
          <p:spPr>
            <a:xfrm>
              <a:off x="1049761" y="270933"/>
              <a:ext cx="2282690" cy="2709333"/>
            </a:xfrm>
            <a:custGeom>
              <a:avLst/>
              <a:gdLst/>
              <a:ahLst/>
              <a:cxnLst/>
              <a:rect l="l" t="t" r="r" b="b"/>
              <a:pathLst>
                <a:path w="2282690" h="2709333">
                  <a:moveTo>
                    <a:pt x="0" y="0"/>
                  </a:moveTo>
                  <a:lnTo>
                    <a:pt x="2282690" y="0"/>
                  </a:lnTo>
                  <a:lnTo>
                    <a:pt x="22826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001722" cy="111077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199"/>
                </a:lnSpc>
              </a:pPr>
              <a:endParaRPr lang="en-US" sz="2999" spc="119" dirty="0">
                <a:solidFill>
                  <a:srgbClr val="070707"/>
                </a:solidFill>
                <a:latin typeface="Quicksand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31"/>
          <a:stretch>
            <a:fillRect/>
          </a:stretch>
        </p:blipFill>
        <p:spPr>
          <a:xfrm rot="5400000">
            <a:off x="9712440" y="573707"/>
            <a:ext cx="10287000" cy="907652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8686" y="290607"/>
            <a:ext cx="9428922" cy="296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46"/>
              </a:lnSpc>
            </a:pPr>
            <a:r>
              <a:rPr lang="en-US" sz="9900" dirty="0">
                <a:solidFill>
                  <a:srgbClr val="070707"/>
                </a:solidFill>
                <a:latin typeface="Inter Bold"/>
              </a:rPr>
              <a:t>Introduction to the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D9B2C-C5DE-0092-9FBF-A0C61ED40A0E}"/>
              </a:ext>
            </a:extLst>
          </p:cNvPr>
          <p:cNvSpPr txBox="1"/>
          <p:nvPr/>
        </p:nvSpPr>
        <p:spPr>
          <a:xfrm>
            <a:off x="10737274" y="1424173"/>
            <a:ext cx="7051695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400" b="1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Toronto Transit Commission bus system </a:t>
            </a:r>
          </a:p>
          <a:p>
            <a:pPr algn="ctr">
              <a:lnSpc>
                <a:spcPts val="4199"/>
              </a:lnSpc>
            </a:pPr>
            <a:endParaRPr lang="en-US" sz="2400" spc="119" dirty="0">
              <a:solidFill>
                <a:srgbClr val="070707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 algn="ctr">
              <a:lnSpc>
                <a:spcPts val="4199"/>
              </a:lnSpc>
              <a:buFont typeface="Wingdings" panose="05000000000000000000" pitchFamily="2" charset="2"/>
              <a:buChar char="Ø"/>
            </a:pPr>
            <a:r>
              <a:rPr lang="en-US" sz="2400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192 bus routes (including 28 night bus routes) </a:t>
            </a:r>
          </a:p>
          <a:p>
            <a:pPr marL="342900" indent="-342900" algn="ctr">
              <a:lnSpc>
                <a:spcPts val="4199"/>
              </a:lnSpc>
              <a:buFont typeface="Wingdings" panose="05000000000000000000" pitchFamily="2" charset="2"/>
              <a:buChar char="Ø"/>
            </a:pPr>
            <a:r>
              <a:rPr lang="en-US" sz="2400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carry over 264 million riders</a:t>
            </a:r>
          </a:p>
          <a:p>
            <a:pPr algn="ctr">
              <a:lnSpc>
                <a:spcPts val="4199"/>
              </a:lnSpc>
            </a:pPr>
            <a:endParaRPr lang="en-US" sz="2400" spc="119" dirty="0">
              <a:solidFill>
                <a:srgbClr val="070707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 algn="ctr">
              <a:lnSpc>
                <a:spcPts val="4199"/>
              </a:lnSpc>
              <a:buFont typeface="Wingdings" panose="05000000000000000000" pitchFamily="2" charset="2"/>
              <a:buChar char="Ø"/>
            </a:pPr>
            <a:r>
              <a:rPr lang="en-US" sz="2400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 contains buses travelling 143 million kilometers in the year</a:t>
            </a:r>
          </a:p>
          <a:p>
            <a:pPr>
              <a:lnSpc>
                <a:spcPts val="4199"/>
              </a:lnSpc>
            </a:pPr>
            <a:endParaRPr lang="en-US" sz="2400" spc="119" dirty="0">
              <a:solidFill>
                <a:srgbClr val="070707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>
              <a:lnSpc>
                <a:spcPts val="4199"/>
              </a:lnSpc>
            </a:pPr>
            <a:endParaRPr lang="en-US" sz="2400" spc="119" dirty="0">
              <a:solidFill>
                <a:srgbClr val="070707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>
              <a:lnSpc>
                <a:spcPts val="4199"/>
              </a:lnSpc>
            </a:pPr>
            <a:r>
              <a:rPr lang="en-US" sz="4400" b="1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This dataset contains data on delay cases reported during the first 6 months of 2022</a:t>
            </a:r>
          </a:p>
          <a:p>
            <a:pPr algn="ctr">
              <a:lnSpc>
                <a:spcPts val="4199"/>
              </a:lnSpc>
            </a:pPr>
            <a:r>
              <a:rPr lang="en-US" sz="4400" b="1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in Toronto, Canada.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7171F549-096E-433E-B74D-C3502A5C2078}"/>
              </a:ext>
            </a:extLst>
          </p:cNvPr>
          <p:cNvGrpSpPr/>
          <p:nvPr/>
        </p:nvGrpSpPr>
        <p:grpSpPr>
          <a:xfrm>
            <a:off x="191989" y="0"/>
            <a:ext cx="9372600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66EED70-1D37-471C-9280-8BC78F900A47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1C7510AB-9DBC-4DF5-B16D-55E5DC5F0A9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0A1D122-3ECD-4FE0-A701-B51E97A41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0" y="1028700"/>
            <a:ext cx="8572500" cy="857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8EE3DC-FD90-45C9-8491-DEFE381FD802}"/>
              </a:ext>
            </a:extLst>
          </p:cNvPr>
          <p:cNvSpPr txBox="1"/>
          <p:nvPr/>
        </p:nvSpPr>
        <p:spPr>
          <a:xfrm>
            <a:off x="1371600" y="1629497"/>
            <a:ext cx="79248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00" b="1" dirty="0"/>
              <a:t>IMPACT OF INCIDENTS ON DELAY TIME</a:t>
            </a:r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2F36616-657F-48A5-BB18-F48FE6F4B0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31"/>
          <a:stretch>
            <a:fillRect/>
          </a:stretch>
        </p:blipFill>
        <p:spPr>
          <a:xfrm rot="5400000">
            <a:off x="-41719" y="871938"/>
            <a:ext cx="10287000" cy="90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2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16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21936-1C6E-4433-8746-A8B0DCA2B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8" y="800100"/>
            <a:ext cx="15392400" cy="8429641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3E820BF9-1E8C-40EF-A18B-2F0CD7ADB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0000">
            <a:off x="15697200" y="2247900"/>
            <a:ext cx="695325" cy="4858128"/>
          </a:xfrm>
          <a:prstGeom prst="rect">
            <a:avLst/>
          </a:prstGeom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4D1D64-80D1-4063-860A-08968F58E432}"/>
              </a:ext>
            </a:extLst>
          </p:cNvPr>
          <p:cNvSpPr/>
          <p:nvPr/>
        </p:nvSpPr>
        <p:spPr>
          <a:xfrm>
            <a:off x="2393731" y="2247900"/>
            <a:ext cx="1981200" cy="406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DB1AC8-16BE-4AB3-8B8F-DE93FD486393}"/>
              </a:ext>
            </a:extLst>
          </p:cNvPr>
          <p:cNvSpPr/>
          <p:nvPr/>
        </p:nvSpPr>
        <p:spPr>
          <a:xfrm>
            <a:off x="2388476" y="7227193"/>
            <a:ext cx="1981200" cy="583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978" y="-47297"/>
            <a:ext cx="5914585" cy="10287000"/>
            <a:chOff x="0" y="0"/>
            <a:chExt cx="155775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7751" cy="2709333"/>
            </a:xfrm>
            <a:custGeom>
              <a:avLst/>
              <a:gdLst/>
              <a:ahLst/>
              <a:cxnLst/>
              <a:rect l="l" t="t" r="r" b="b"/>
              <a:pathLst>
                <a:path w="1557751" h="2709333">
                  <a:moveTo>
                    <a:pt x="0" y="0"/>
                  </a:moveTo>
                  <a:lnTo>
                    <a:pt x="1557751" y="0"/>
                  </a:lnTo>
                  <a:lnTo>
                    <a:pt x="1557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27961" y="2052717"/>
            <a:ext cx="5631874" cy="2161361"/>
          </a:xfrm>
          <a:prstGeom prst="rect">
            <a:avLst/>
          </a:prstGeom>
          <a:ln w="76200">
            <a:noFill/>
          </a:ln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 b="1" dirty="0">
                <a:solidFill>
                  <a:srgbClr val="000000"/>
                </a:solidFill>
                <a:latin typeface="Inter"/>
              </a:rPr>
              <a:t>     Majority :-</a:t>
            </a:r>
          </a:p>
          <a:p>
            <a:pPr>
              <a:lnSpc>
                <a:spcPts val="4340"/>
              </a:lnSpc>
            </a:pPr>
            <a:r>
              <a:rPr lang="en-US" sz="3100" b="1" dirty="0">
                <a:solidFill>
                  <a:srgbClr val="000000"/>
                </a:solidFill>
                <a:latin typeface="Inter"/>
              </a:rPr>
              <a:t>     Operations - Operator</a:t>
            </a:r>
          </a:p>
          <a:p>
            <a:pPr>
              <a:lnSpc>
                <a:spcPts val="4340"/>
              </a:lnSpc>
            </a:pPr>
            <a:r>
              <a:rPr lang="en-US" sz="3100" b="1" dirty="0">
                <a:solidFill>
                  <a:srgbClr val="000000"/>
                </a:solidFill>
                <a:latin typeface="Inter"/>
              </a:rPr>
              <a:t>     Mechanical Problems</a:t>
            </a:r>
          </a:p>
          <a:p>
            <a:pPr>
              <a:lnSpc>
                <a:spcPts val="4340"/>
              </a:lnSpc>
            </a:pPr>
            <a:endParaRPr lang="en-US" sz="31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FC7FDE8-8E69-4488-8C06-F1A381CDC38A}"/>
              </a:ext>
            </a:extLst>
          </p:cNvPr>
          <p:cNvSpPr txBox="1"/>
          <p:nvPr/>
        </p:nvSpPr>
        <p:spPr>
          <a:xfrm>
            <a:off x="1346752" y="47297"/>
            <a:ext cx="15814667" cy="140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dirty="0">
                <a:latin typeface="Inter Bold"/>
              </a:rPr>
              <a:t>IMPACT OF THE INCIDENTS ON DELAY TIME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FD49C-FAD8-413C-9A01-F6AC1EF0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86" y="1779823"/>
            <a:ext cx="11658625" cy="7359289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A4ADCA1-9594-4CB9-AFF8-C203D6D8D3A9}"/>
              </a:ext>
            </a:extLst>
          </p:cNvPr>
          <p:cNvCxnSpPr>
            <a:cxnSpLocks/>
          </p:cNvCxnSpPr>
          <p:nvPr/>
        </p:nvCxnSpPr>
        <p:spPr>
          <a:xfrm>
            <a:off x="5486400" y="1924856"/>
            <a:ext cx="8153400" cy="627845"/>
          </a:xfrm>
          <a:prstGeom prst="curvedConnector3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8C9260D-4196-4DD4-AC59-DAD202848A74}"/>
              </a:ext>
            </a:extLst>
          </p:cNvPr>
          <p:cNvCxnSpPr>
            <a:cxnSpLocks/>
          </p:cNvCxnSpPr>
          <p:nvPr/>
        </p:nvCxnSpPr>
        <p:spPr>
          <a:xfrm>
            <a:off x="6163839" y="2526750"/>
            <a:ext cx="3284961" cy="1245150"/>
          </a:xfrm>
          <a:prstGeom prst="curvedConnector3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70ACA24-2A86-4477-BBBB-C4C45A8CB670}"/>
              </a:ext>
            </a:extLst>
          </p:cNvPr>
          <p:cNvSpPr/>
          <p:nvPr/>
        </p:nvSpPr>
        <p:spPr>
          <a:xfrm>
            <a:off x="13639800" y="6710198"/>
            <a:ext cx="685800" cy="21342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CB5698-6576-4237-A976-CE397F982BF5}"/>
              </a:ext>
            </a:extLst>
          </p:cNvPr>
          <p:cNvSpPr/>
          <p:nvPr/>
        </p:nvSpPr>
        <p:spPr>
          <a:xfrm>
            <a:off x="9429212" y="6658958"/>
            <a:ext cx="685800" cy="17217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FB306D-B51D-43B4-AD52-4547DF5362C8}"/>
              </a:ext>
            </a:extLst>
          </p:cNvPr>
          <p:cNvSpPr/>
          <p:nvPr/>
        </p:nvSpPr>
        <p:spPr>
          <a:xfrm>
            <a:off x="8229600" y="6710197"/>
            <a:ext cx="457200" cy="1524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5C0283-EF4F-423F-ACEF-D0ECB1B00450}"/>
              </a:ext>
            </a:extLst>
          </p:cNvPr>
          <p:cNvSpPr/>
          <p:nvPr/>
        </p:nvSpPr>
        <p:spPr>
          <a:xfrm>
            <a:off x="14533357" y="6632971"/>
            <a:ext cx="498287" cy="1967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1">
            <a:extLst>
              <a:ext uri="{FF2B5EF4-FFF2-40B4-BE49-F238E27FC236}">
                <a16:creationId xmlns:a16="http://schemas.microsoft.com/office/drawing/2014/main" id="{9035A110-32FF-416D-993A-F3920062D8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5377" y="1294038"/>
            <a:ext cx="6437386" cy="3489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1642026" y="18672"/>
            <a:ext cx="6645974" cy="10287000"/>
            <a:chOff x="0" y="0"/>
            <a:chExt cx="175038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0380" cy="2709333"/>
            </a:xfrm>
            <a:custGeom>
              <a:avLst/>
              <a:gdLst/>
              <a:ahLst/>
              <a:cxnLst/>
              <a:rect l="l" t="t" r="r" b="b"/>
              <a:pathLst>
                <a:path w="1750380" h="2709333">
                  <a:moveTo>
                    <a:pt x="0" y="0"/>
                  </a:moveTo>
                  <a:lnTo>
                    <a:pt x="1750380" y="0"/>
                  </a:lnTo>
                  <a:lnTo>
                    <a:pt x="17503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40">
            <a:extLst>
              <a:ext uri="{FF2B5EF4-FFF2-40B4-BE49-F238E27FC236}">
                <a16:creationId xmlns:a16="http://schemas.microsoft.com/office/drawing/2014/main" id="{B9E97A46-B283-4DEB-9534-195301A0DE13}"/>
              </a:ext>
            </a:extLst>
          </p:cNvPr>
          <p:cNvGrpSpPr/>
          <p:nvPr/>
        </p:nvGrpSpPr>
        <p:grpSpPr>
          <a:xfrm>
            <a:off x="1219200" y="723900"/>
            <a:ext cx="16459200" cy="8915400"/>
            <a:chOff x="0" y="0"/>
            <a:chExt cx="812800" cy="812800"/>
          </a:xfrm>
          <a:solidFill>
            <a:schemeClr val="accent2">
              <a:lumMod val="75000"/>
            </a:schemeClr>
          </a:solidFill>
          <a:scene3d>
            <a:camera prst="orthographicFront">
              <a:rot lat="0" lon="0" rev="900000"/>
            </a:camera>
            <a:lightRig rig="threePt" dir="t"/>
          </a:scene3d>
        </p:grpSpPr>
        <p:sp>
          <p:nvSpPr>
            <p:cNvPr id="12" name="Freeform 41">
              <a:extLst>
                <a:ext uri="{FF2B5EF4-FFF2-40B4-BE49-F238E27FC236}">
                  <a16:creationId xmlns:a16="http://schemas.microsoft.com/office/drawing/2014/main" id="{8AE85864-6DF5-44DD-BB43-EF5D85EF3E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grpFill/>
          </p:spPr>
        </p:sp>
        <p:sp>
          <p:nvSpPr>
            <p:cNvPr id="13" name="TextBox 42">
              <a:extLst>
                <a:ext uri="{FF2B5EF4-FFF2-40B4-BE49-F238E27FC236}">
                  <a16:creationId xmlns:a16="http://schemas.microsoft.com/office/drawing/2014/main" id="{C2F05BE2-612B-4E61-9F4F-026E32A6AF97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AE4B6AC-4C72-4172-BBFC-0BFD24D8BD67}"/>
              </a:ext>
            </a:extLst>
          </p:cNvPr>
          <p:cNvSpPr/>
          <p:nvPr/>
        </p:nvSpPr>
        <p:spPr>
          <a:xfrm>
            <a:off x="3714750" y="2857500"/>
            <a:ext cx="1175385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200000"/>
              </a:camera>
              <a:lightRig rig="threePt" dir="t"/>
            </a:scene3d>
          </a:bodyPr>
          <a:lstStyle/>
          <a:p>
            <a:pPr algn="ctr"/>
            <a:r>
              <a:rPr lang="en-US" sz="15000" b="1" dirty="0"/>
              <a:t>THE BIG PICTURE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3400" y="760687"/>
            <a:ext cx="17555410" cy="911730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74A36574-DE81-4BD1-B293-51E1FE343059}"/>
              </a:ext>
            </a:extLst>
          </p:cNvPr>
          <p:cNvSpPr/>
          <p:nvPr/>
        </p:nvSpPr>
        <p:spPr>
          <a:xfrm>
            <a:off x="10744200" y="608287"/>
            <a:ext cx="3657600" cy="2501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B10F73-F57A-428A-8372-B6CE25DFE386}"/>
              </a:ext>
            </a:extLst>
          </p:cNvPr>
          <p:cNvSpPr/>
          <p:nvPr/>
        </p:nvSpPr>
        <p:spPr>
          <a:xfrm>
            <a:off x="4038600" y="4686300"/>
            <a:ext cx="4038600" cy="312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75002" y="0"/>
            <a:ext cx="7812998" cy="10287000"/>
            <a:chOff x="0" y="0"/>
            <a:chExt cx="2057744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7744" cy="2709333"/>
            </a:xfrm>
            <a:custGeom>
              <a:avLst/>
              <a:gdLst/>
              <a:ahLst/>
              <a:cxnLst/>
              <a:rect l="l" t="t" r="r" b="b"/>
              <a:pathLst>
                <a:path w="2057744" h="2709333">
                  <a:moveTo>
                    <a:pt x="0" y="0"/>
                  </a:moveTo>
                  <a:lnTo>
                    <a:pt x="2057744" y="0"/>
                  </a:lnTo>
                  <a:lnTo>
                    <a:pt x="20577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F9F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FC955E36-4561-46B1-9F64-C455B76B5F84}"/>
              </a:ext>
            </a:extLst>
          </p:cNvPr>
          <p:cNvGrpSpPr/>
          <p:nvPr/>
        </p:nvGrpSpPr>
        <p:grpSpPr>
          <a:xfrm>
            <a:off x="8497614" y="-8038443"/>
            <a:ext cx="9806152" cy="18328071"/>
            <a:chOff x="0" y="-47625"/>
            <a:chExt cx="2788866" cy="3293526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68A82BC-19F4-40BE-A597-DEC77E0ABB84}"/>
                </a:ext>
              </a:extLst>
            </p:cNvPr>
            <p:cNvSpPr/>
            <p:nvPr/>
          </p:nvSpPr>
          <p:spPr>
            <a:xfrm>
              <a:off x="123302" y="1397343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6A4801A-FCC2-47E9-8200-E33872BC4E9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C71627FB-352D-4273-89BB-391BD2A62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8919762" y="610493"/>
            <a:ext cx="10287000" cy="90765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8BAFA1-4D36-43F5-BB7C-834FF45D811D}"/>
              </a:ext>
            </a:extLst>
          </p:cNvPr>
          <p:cNvSpPr/>
          <p:nvPr/>
        </p:nvSpPr>
        <p:spPr>
          <a:xfrm>
            <a:off x="411037" y="266700"/>
            <a:ext cx="7707249" cy="9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SUGGESTIONS FOR A QUALITY ADVANCED ANALYSIS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D8D0B1-873C-4A90-86F4-19C5FE991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2" y="5255"/>
            <a:ext cx="9520441" cy="102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94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>
            <a:extLst>
              <a:ext uri="{FF2B5EF4-FFF2-40B4-BE49-F238E27FC236}">
                <a16:creationId xmlns:a16="http://schemas.microsoft.com/office/drawing/2014/main" id="{F32AD310-62D6-486D-A9A0-BF431FAE05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-7615637" y="3919937"/>
            <a:ext cx="10287000" cy="907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884EF-737A-496E-8844-F5A2F48C1DEB}"/>
              </a:ext>
            </a:extLst>
          </p:cNvPr>
          <p:cNvSpPr txBox="1"/>
          <p:nvPr/>
        </p:nvSpPr>
        <p:spPr>
          <a:xfrm>
            <a:off x="914400" y="1028700"/>
            <a:ext cx="1706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beginning of the descriptive analysis we identified   t the delay time has a skewed</a:t>
            </a:r>
            <a:endParaRPr lang="en-US" sz="3200" dirty="0"/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5935DEF0-AD24-431B-9708-681639A5661D}"/>
              </a:ext>
            </a:extLst>
          </p:cNvPr>
          <p:cNvGrpSpPr/>
          <p:nvPr/>
        </p:nvGrpSpPr>
        <p:grpSpPr>
          <a:xfrm>
            <a:off x="-24063" y="-30080"/>
            <a:ext cx="10920663" cy="10431379"/>
            <a:chOff x="0" y="0"/>
            <a:chExt cx="2665564" cy="1848558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B6810D22-C4E8-4320-9F0F-0EA1A4E67DAF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85454F29-5BC9-49B6-8C97-0E1D049AE9A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9" name="Picture 10">
            <a:extLst>
              <a:ext uri="{FF2B5EF4-FFF2-40B4-BE49-F238E27FC236}">
                <a16:creationId xmlns:a16="http://schemas.microsoft.com/office/drawing/2014/main" id="{6C36B9B1-A113-40A2-A42F-81D5E0976D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9223975" y="1330276"/>
            <a:ext cx="10471956" cy="7441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34F30-77A0-4FEC-A7D7-E20EFCF3C5A1}"/>
              </a:ext>
            </a:extLst>
          </p:cNvPr>
          <p:cNvSpPr txBox="1"/>
          <p:nvPr/>
        </p:nvSpPr>
        <p:spPr>
          <a:xfrm>
            <a:off x="563518" y="588119"/>
            <a:ext cx="16810082" cy="1465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identified that the response variable, delay time has a skewed distribution with 994 outliers. Therefore, transformations can be used in order to reduce the effect of outliers and the variance in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6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6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US" sz="6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Logarithmic transformations</a:t>
            </a:r>
          </a:p>
          <a:p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	2. Square root function</a:t>
            </a:r>
          </a:p>
          <a:p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	3. Box Cox transformation etc.</a:t>
            </a: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898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EA3E3421-BA22-4B63-9C97-9071188720A6}"/>
              </a:ext>
            </a:extLst>
          </p:cNvPr>
          <p:cNvGrpSpPr/>
          <p:nvPr/>
        </p:nvGrpSpPr>
        <p:grpSpPr>
          <a:xfrm>
            <a:off x="-228599" y="0"/>
            <a:ext cx="10465066" cy="10287000"/>
            <a:chOff x="0" y="0"/>
            <a:chExt cx="2665564" cy="1848558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64259DF6-51C1-46B3-A9E4-653DDE354D21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8E1387E8-6DC2-47A1-9FE6-7E66AFE9CDD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F9B066F8-BB38-4C3C-8937-C97A68F100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-500253" y="870264"/>
            <a:ext cx="10287000" cy="9076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B63161-9716-4BB4-A7D4-B69B08343E74}"/>
              </a:ext>
            </a:extLst>
          </p:cNvPr>
          <p:cNvSpPr txBox="1"/>
          <p:nvPr/>
        </p:nvSpPr>
        <p:spPr>
          <a:xfrm>
            <a:off x="245501" y="414819"/>
            <a:ext cx="179375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Examining relationsh</a:t>
            </a:r>
            <a:r>
              <a:rPr lang="en-US" sz="4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ips between predictors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4000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0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218539-0474-4DCC-9403-844C6B4B6ECA}"/>
              </a:ext>
            </a:extLst>
          </p:cNvPr>
          <p:cNvSpPr txBox="1"/>
          <p:nvPr/>
        </p:nvSpPr>
        <p:spPr>
          <a:xfrm>
            <a:off x="0" y="1342526"/>
            <a:ext cx="9999991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	</a:t>
            </a:r>
            <a:r>
              <a:rPr lang="en-US" sz="3600" b="1" dirty="0" err="1"/>
              <a:t>i</a:t>
            </a:r>
            <a:r>
              <a:rPr lang="en-US" sz="3600" b="1" dirty="0"/>
              <a:t>)Time gap Vs Route type</a:t>
            </a:r>
          </a:p>
          <a:p>
            <a:r>
              <a:rPr lang="en-US" sz="2800" b="1" dirty="0"/>
              <a:t>	To perform One Way ANOVA checking the assumptions :-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D9B4D2-0AAF-46FE-82BD-038091473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8" y="2746144"/>
            <a:ext cx="8137970" cy="38088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85B0B8C-029D-40A5-AD6C-C77108DA8B28}"/>
              </a:ext>
            </a:extLst>
          </p:cNvPr>
          <p:cNvSpPr/>
          <p:nvPr/>
        </p:nvSpPr>
        <p:spPr>
          <a:xfrm>
            <a:off x="2798476" y="7191186"/>
            <a:ext cx="5257800" cy="715578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Normality assumption is  violated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A5E407-8BE4-4D87-833F-5DF1119776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9" b="36429"/>
          <a:stretch/>
        </p:blipFill>
        <p:spPr bwMode="auto">
          <a:xfrm>
            <a:off x="10275154" y="1088543"/>
            <a:ext cx="8162004" cy="2213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3F8CCB6-2964-4A06-8A3D-B1B5EFE55100}"/>
              </a:ext>
            </a:extLst>
          </p:cNvPr>
          <p:cNvSpPr/>
          <p:nvPr/>
        </p:nvSpPr>
        <p:spPr>
          <a:xfrm>
            <a:off x="14990062" y="2746144"/>
            <a:ext cx="2382778" cy="522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8FB4E10-FCC9-48A3-9311-5A6246240626}"/>
              </a:ext>
            </a:extLst>
          </p:cNvPr>
          <p:cNvSpPr/>
          <p:nvPr/>
        </p:nvSpPr>
        <p:spPr>
          <a:xfrm>
            <a:off x="10254133" y="4817504"/>
            <a:ext cx="7998808" cy="4892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5% significance level, medians of the time gap variable, by all the categories of the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Route_New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variable</a:t>
            </a:r>
            <a:r>
              <a:rPr lang="en-US" sz="3600" b="1" dirty="0">
                <a:solidFill>
                  <a:prstClr val="black"/>
                </a:solidFill>
                <a:highlight>
                  <a:srgbClr val="00FFFF"/>
                </a:highlight>
                <a:latin typeface="Calibri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significantly different which suggest there are effects by them on the time gap. </a:t>
            </a:r>
          </a:p>
        </p:txBody>
      </p:sp>
      <p:pic>
        <p:nvPicPr>
          <p:cNvPr id="15" name="Picture 25">
            <a:extLst>
              <a:ext uri="{FF2B5EF4-FFF2-40B4-BE49-F238E27FC236}">
                <a16:creationId xmlns:a16="http://schemas.microsoft.com/office/drawing/2014/main" id="{4B67B614-8C7C-4A4C-B496-DFEEBBAF9AA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522605" y="3369474"/>
            <a:ext cx="2356835" cy="2213376"/>
          </a:xfrm>
          <a:prstGeom prst="rect">
            <a:avLst/>
          </a:prstGeom>
        </p:spPr>
      </p:pic>
      <p:pic>
        <p:nvPicPr>
          <p:cNvPr id="16" name="Picture 29">
            <a:extLst>
              <a:ext uri="{FF2B5EF4-FFF2-40B4-BE49-F238E27FC236}">
                <a16:creationId xmlns:a16="http://schemas.microsoft.com/office/drawing/2014/main" id="{638C56B1-EF7D-4003-8675-6E68482B58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92240" y="6555000"/>
            <a:ext cx="8321735" cy="20318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3398BB-4D2C-427B-8B45-08D6DE4E1DE4}"/>
              </a:ext>
            </a:extLst>
          </p:cNvPr>
          <p:cNvGrpSpPr/>
          <p:nvPr/>
        </p:nvGrpSpPr>
        <p:grpSpPr>
          <a:xfrm>
            <a:off x="-12648837" y="-114299"/>
            <a:ext cx="12855651" cy="10742722"/>
            <a:chOff x="-12648837" y="76395"/>
            <a:chExt cx="12855651" cy="1055202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BAE38F-4148-4844-9DF6-EF2554CA6FE1}"/>
                </a:ext>
              </a:extLst>
            </p:cNvPr>
            <p:cNvSpPr/>
            <p:nvPr/>
          </p:nvSpPr>
          <p:spPr>
            <a:xfrm>
              <a:off x="-10983748" y="76395"/>
              <a:ext cx="10503753" cy="1055202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B7E0FF-479F-4250-BA0F-EBD6973BC86A}"/>
                </a:ext>
              </a:extLst>
            </p:cNvPr>
            <p:cNvGrpSpPr/>
            <p:nvPr/>
          </p:nvGrpSpPr>
          <p:grpSpPr>
            <a:xfrm>
              <a:off x="-12648837" y="212106"/>
              <a:ext cx="12855651" cy="5068075"/>
              <a:chOff x="-1456772" y="3369473"/>
              <a:chExt cx="12855651" cy="5068075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A6D9E831-81B1-4657-9F33-AC15B7502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-1456772" y="3369473"/>
                <a:ext cx="12855651" cy="5068075"/>
              </a:xfrm>
              <a:prstGeom prst="rect">
                <a:avLst/>
              </a:prstGeom>
            </p:spPr>
          </p:pic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52662EB5-9145-47C1-B6DB-27227452685A}"/>
                  </a:ext>
                </a:extLst>
              </p:cNvPr>
              <p:cNvSpPr/>
              <p:nvPr/>
            </p:nvSpPr>
            <p:spPr>
              <a:xfrm>
                <a:off x="625322" y="5320754"/>
                <a:ext cx="7947987" cy="166569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>
                    <a:solidFill>
                      <a:schemeClr val="tx1"/>
                    </a:solidFill>
                  </a:rPr>
                  <a:t>KRUSKAL WALLIS TEST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814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3.20988E-6 L 0.59019 -0.0055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4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EA3E3421-BA22-4B63-9C97-9071188720A6}"/>
              </a:ext>
            </a:extLst>
          </p:cNvPr>
          <p:cNvGrpSpPr/>
          <p:nvPr/>
        </p:nvGrpSpPr>
        <p:grpSpPr>
          <a:xfrm>
            <a:off x="-250021" y="10026"/>
            <a:ext cx="10703601" cy="10287000"/>
            <a:chOff x="0" y="0"/>
            <a:chExt cx="2665564" cy="1848558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64259DF6-51C1-46B3-A9E4-653DDE354D21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8E1387E8-6DC2-47A1-9FE6-7E66AFE9CDD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F9B066F8-BB38-4C3C-8937-C97A68F100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-41719" y="871938"/>
            <a:ext cx="10287000" cy="9076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894090-B7EE-468F-8D8A-FD59F3C7849F}"/>
              </a:ext>
            </a:extLst>
          </p:cNvPr>
          <p:cNvSpPr txBox="1"/>
          <p:nvPr/>
        </p:nvSpPr>
        <p:spPr>
          <a:xfrm>
            <a:off x="563518" y="992635"/>
            <a:ext cx="1504171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ii) </a:t>
            </a:r>
            <a:r>
              <a:rPr lang="en-US" sz="4000" b="1" dirty="0" err="1"/>
              <a:t>Route_New</a:t>
            </a:r>
            <a:r>
              <a:rPr lang="en-US" sz="4000" b="1" dirty="0"/>
              <a:t> Vs </a:t>
            </a:r>
            <a:r>
              <a:rPr lang="en-US" sz="4000" b="1" dirty="0" err="1"/>
              <a:t>Incident_New</a:t>
            </a:r>
            <a:endParaRPr lang="en-US" sz="40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BC1ABE-1819-48A3-8D39-2F770A91C5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3"/>
          <a:stretch/>
        </p:blipFill>
        <p:spPr bwMode="auto">
          <a:xfrm>
            <a:off x="276651" y="2262116"/>
            <a:ext cx="8683750" cy="3887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ED4B20A-BAE6-43E3-B14F-58317AEFB211}"/>
              </a:ext>
            </a:extLst>
          </p:cNvPr>
          <p:cNvSpPr/>
          <p:nvPr/>
        </p:nvSpPr>
        <p:spPr>
          <a:xfrm>
            <a:off x="3505200" y="5181693"/>
            <a:ext cx="2497275" cy="687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A93592-239B-4032-B260-4A3AD6DD102D}"/>
              </a:ext>
            </a:extLst>
          </p:cNvPr>
          <p:cNvSpPr/>
          <p:nvPr/>
        </p:nvSpPr>
        <p:spPr>
          <a:xfrm>
            <a:off x="12025301" y="2183816"/>
            <a:ext cx="6254365" cy="4234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5% significance level, there is a significant association between the variables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Route_New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Incident_New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647877AF-8926-4FCE-AC45-5C7E9B757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093267" y="2788784"/>
            <a:ext cx="2799168" cy="223826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35120E-7426-4EF9-ADF6-888679C1F53D}"/>
              </a:ext>
            </a:extLst>
          </p:cNvPr>
          <p:cNvGrpSpPr/>
          <p:nvPr/>
        </p:nvGrpSpPr>
        <p:grpSpPr>
          <a:xfrm>
            <a:off x="-21280239" y="-208927"/>
            <a:ext cx="21030218" cy="10606310"/>
            <a:chOff x="-2742218" y="-208929"/>
            <a:chExt cx="21030218" cy="106063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5A117F-6621-46F2-A20F-9DC4DB2EFECB}"/>
                </a:ext>
              </a:extLst>
            </p:cNvPr>
            <p:cNvSpPr/>
            <p:nvPr/>
          </p:nvSpPr>
          <p:spPr>
            <a:xfrm>
              <a:off x="-250021" y="-10026"/>
              <a:ext cx="18538021" cy="10287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EC023B-667F-4C86-AD49-F94B90A9A172}"/>
                </a:ext>
              </a:extLst>
            </p:cNvPr>
            <p:cNvGrpSpPr/>
            <p:nvPr/>
          </p:nvGrpSpPr>
          <p:grpSpPr>
            <a:xfrm>
              <a:off x="-2742218" y="-208929"/>
              <a:ext cx="20663019" cy="10606310"/>
              <a:chOff x="-2286000" y="-184957"/>
              <a:chExt cx="20663019" cy="10606310"/>
            </a:xfrm>
          </p:grpSpPr>
          <p:grpSp>
            <p:nvGrpSpPr>
              <p:cNvPr id="20" name="Group 2">
                <a:extLst>
                  <a:ext uri="{FF2B5EF4-FFF2-40B4-BE49-F238E27FC236}">
                    <a16:creationId xmlns:a16="http://schemas.microsoft.com/office/drawing/2014/main" id="{CA66DBBE-C8AA-467F-875D-AD642C3E8B08}"/>
                  </a:ext>
                </a:extLst>
              </p:cNvPr>
              <p:cNvGrpSpPr/>
              <p:nvPr/>
            </p:nvGrpSpPr>
            <p:grpSpPr>
              <a:xfrm>
                <a:off x="-250021" y="-10026"/>
                <a:ext cx="10703601" cy="10431379"/>
                <a:chOff x="0" y="0"/>
                <a:chExt cx="2665564" cy="1848558"/>
              </a:xfrm>
            </p:grpSpPr>
            <p:sp>
              <p:nvSpPr>
                <p:cNvPr id="21" name="Freeform 3">
                  <a:extLst>
                    <a:ext uri="{FF2B5EF4-FFF2-40B4-BE49-F238E27FC236}">
                      <a16:creationId xmlns:a16="http://schemas.microsoft.com/office/drawing/2014/main" id="{E901B4DB-4F95-44B9-823F-E80FE619D66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65564" cy="184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564" h="1848558">
                      <a:moveTo>
                        <a:pt x="0" y="0"/>
                      </a:moveTo>
                      <a:lnTo>
                        <a:pt x="2665564" y="0"/>
                      </a:lnTo>
                      <a:lnTo>
                        <a:pt x="2665564" y="1848558"/>
                      </a:lnTo>
                      <a:lnTo>
                        <a:pt x="0" y="1848558"/>
                      </a:lnTo>
                      <a:close/>
                    </a:path>
                  </a:pathLst>
                </a:custGeom>
                <a:solidFill>
                  <a:srgbClr val="C6AD5F"/>
                </a:solidFill>
              </p:spPr>
            </p:sp>
            <p:sp>
              <p:nvSpPr>
                <p:cNvPr id="22" name="TextBox 4">
                  <a:extLst>
                    <a:ext uri="{FF2B5EF4-FFF2-40B4-BE49-F238E27FC236}">
                      <a16:creationId xmlns:a16="http://schemas.microsoft.com/office/drawing/2014/main" id="{C2DF1E79-B39D-4DCA-8AF2-71CB5FD360EC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254000" tIns="254000" rIns="254000" bIns="254000" rtlCol="0" anchor="ctr"/>
                <a:lstStyle/>
                <a:p>
                  <a:pPr>
                    <a:lnSpc>
                      <a:spcPts val="3359"/>
                    </a:lnSpc>
                  </a:pPr>
                  <a:endParaRPr/>
                </a:p>
              </p:txBody>
            </p:sp>
          </p:grpSp>
          <p:pic>
            <p:nvPicPr>
              <p:cNvPr id="24" name="Picture 10">
                <a:extLst>
                  <a:ext uri="{FF2B5EF4-FFF2-40B4-BE49-F238E27FC236}">
                    <a16:creationId xmlns:a16="http://schemas.microsoft.com/office/drawing/2014/main" id="{B2A23E88-9BF4-474E-B73A-C371F644F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999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6531"/>
              <a:stretch>
                <a:fillRect/>
              </a:stretch>
            </p:blipFill>
            <p:spPr>
              <a:xfrm rot="5400000">
                <a:off x="9420294" y="1330273"/>
                <a:ext cx="10471956" cy="7441495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E7726D8-BB9E-4C2E-BD55-838E125372E0}"/>
                  </a:ext>
                </a:extLst>
              </p:cNvPr>
              <p:cNvSpPr/>
              <p:nvPr/>
            </p:nvSpPr>
            <p:spPr>
              <a:xfrm>
                <a:off x="-2286000" y="581461"/>
                <a:ext cx="18727620" cy="893912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6000" dirty="0">
                    <a:solidFill>
                      <a:schemeClr val="bg1"/>
                    </a:solidFill>
                  </a:rPr>
                  <a:t>We can conclude that relationships exist between the predictors causing the delay time .</a:t>
                </a:r>
              </a:p>
              <a:p>
                <a:r>
                  <a:rPr lang="en-US" sz="6000" dirty="0">
                    <a:solidFill>
                      <a:schemeClr val="bg1"/>
                    </a:solidFill>
                  </a:rPr>
                  <a:t>		Hence , </a:t>
                </a:r>
              </a:p>
              <a:p>
                <a:pPr marL="2628900" lvl="5" indent="-342900">
                  <a:buAutoNum type="arabicPeriod"/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Ridge Regression</a:t>
                </a:r>
              </a:p>
              <a:p>
                <a:pPr marL="2628900" lvl="5" indent="-342900">
                  <a:buAutoNum type="arabicPeriod"/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Lasso Regression</a:t>
                </a:r>
              </a:p>
              <a:p>
                <a:pPr marL="2628900" lvl="5" indent="-342900">
                  <a:buAutoNum type="arabicPeriod"/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Elastic Net regression</a:t>
                </a:r>
              </a:p>
              <a:p>
                <a:pPr marL="2628900" lvl="5" indent="-342900">
                  <a:buAutoNum type="arabicPeriod"/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Random Forest Regression</a:t>
                </a:r>
              </a:p>
              <a:p>
                <a:pPr marL="2628900" lvl="5" indent="-342900">
                  <a:buAutoNum type="arabicPeriod"/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XG Boost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48F9CE-6506-4B6A-9B73-25F3AB179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73691" y="4922802"/>
                <a:ext cx="829128" cy="3887845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C50226A-C61F-486B-812D-E7AC452178D1}"/>
                  </a:ext>
                </a:extLst>
              </p:cNvPr>
              <p:cNvSpPr/>
              <p:nvPr/>
            </p:nvSpPr>
            <p:spPr>
              <a:xfrm>
                <a:off x="10631906" y="5605690"/>
                <a:ext cx="6666756" cy="1984198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/>
                  <a:t>Advanced Analysis Approaches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22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2778E-6 3.95062E-6 L 1.0138 0.001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4" y="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171F549-096E-433E-B74D-C3502A5C2078}"/>
              </a:ext>
            </a:extLst>
          </p:cNvPr>
          <p:cNvGrpSpPr/>
          <p:nvPr/>
        </p:nvGrpSpPr>
        <p:grpSpPr>
          <a:xfrm>
            <a:off x="0" y="-14038"/>
            <a:ext cx="9525000" cy="10415337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66EED70-1D37-471C-9280-8BC78F900A47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1C7510AB-9DBC-4DF5-B16D-55E5DC5F0A9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8EE3DC-FD90-45C9-8491-DEFE381FD802}"/>
              </a:ext>
            </a:extLst>
          </p:cNvPr>
          <p:cNvSpPr txBox="1"/>
          <p:nvPr/>
        </p:nvSpPr>
        <p:spPr>
          <a:xfrm>
            <a:off x="800100" y="571500"/>
            <a:ext cx="7924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00" b="1" dirty="0"/>
              <a:t>REFERENCES</a:t>
            </a:r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2F36616-657F-48A5-BB18-F48FE6F4B0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-113895" y="895493"/>
            <a:ext cx="10295858" cy="907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1F110-E6D7-474B-B465-19B485C23597}"/>
              </a:ext>
            </a:extLst>
          </p:cNvPr>
          <p:cNvSpPr txBox="1"/>
          <p:nvPr/>
        </p:nvSpPr>
        <p:spPr>
          <a:xfrm>
            <a:off x="800100" y="2264271"/>
            <a:ext cx="16116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1" u="sng" dirty="0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b="1" u="sng" dirty="0"/>
              <a:t>TTC data and journals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https://www.ttc.ca/</a:t>
            </a:r>
            <a:endParaRPr lang="en-US" sz="24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https://transittoronto.ca/bus/8108.shtml</a:t>
            </a:r>
            <a:endParaRPr lang="en-US" sz="24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https://en.wikipedia.org/wiki/List_of_Toronto_Transit_Commission_bus_routes</a:t>
            </a:r>
            <a:endParaRPr lang="en-US" sz="24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https://www.blogto.com/city/2014/04/when_exactly_is_rush_hour_in_toronto/</a:t>
            </a:r>
            <a:endParaRPr lang="en-US" sz="24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5AB61-8758-4C5C-9D79-B8B06ADD0DAE}"/>
              </a:ext>
            </a:extLst>
          </p:cNvPr>
          <p:cNvSpPr txBox="1"/>
          <p:nvPr/>
        </p:nvSpPr>
        <p:spPr>
          <a:xfrm>
            <a:off x="773824" y="5017305"/>
            <a:ext cx="15544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Descriptive Analysis</a:t>
            </a:r>
          </a:p>
          <a:p>
            <a:r>
              <a:rPr lang="en-US" sz="2400" dirty="0"/>
              <a:t>Multiple Correspondence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https://www.google.com/amp/s/www.r-bloggers.com/2017/05/how-to-interpret-correspondence-analysis-plots-it-probably-isnt-the-way-you-think/amp/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https://rpubs.com/gaston/MCA</a:t>
            </a:r>
            <a:endParaRPr lang="en-US" sz="2400" dirty="0"/>
          </a:p>
          <a:p>
            <a:r>
              <a:rPr lang="en-US" sz="2400" dirty="0"/>
              <a:t>Kruskal Wallis test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https://onlinelibrary.wiley.com/doi/10.1002/9780470479216.corpsy0491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u="sng" dirty="0"/>
              <a:t>Advanced Analysis suggestions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https://osf.io/wc45u/download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https://towardsdatascience.com/random-forest-regression-5f605132d19d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https://machinelearningmastery.com/gentle-introduction-xgboost-applied-machine-learning/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526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19175"/>
            <a:ext cx="1287427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70707"/>
                </a:solidFill>
                <a:latin typeface="Inter Bold"/>
              </a:rPr>
              <a:t>Variables </a:t>
            </a:r>
            <a:r>
              <a:rPr lang="en-US" sz="7500">
                <a:solidFill>
                  <a:srgbClr val="C6AD5F"/>
                </a:solidFill>
                <a:latin typeface="Inter Bold"/>
              </a:rPr>
              <a:t>of the</a:t>
            </a:r>
            <a:r>
              <a:rPr lang="en-US" sz="7500">
                <a:solidFill>
                  <a:srgbClr val="070707"/>
                </a:solidFill>
                <a:latin typeface="Inter Bold"/>
              </a:rPr>
              <a:t> </a:t>
            </a:r>
            <a:r>
              <a:rPr lang="en-US" sz="7500">
                <a:solidFill>
                  <a:srgbClr val="C6AD5F"/>
                </a:solidFill>
                <a:latin typeface="Inter Bold"/>
              </a:rPr>
              <a:t>Dataset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190644"/>
              </p:ext>
            </p:extLst>
          </p:nvPr>
        </p:nvGraphicFramePr>
        <p:xfrm>
          <a:off x="1028700" y="2469581"/>
          <a:ext cx="16230600" cy="3270785"/>
        </p:xfrm>
        <a:graphic>
          <a:graphicData uri="http://schemas.openxmlformats.org/drawingml/2006/table">
            <a:tbl>
              <a:tblPr/>
              <a:tblGrid>
                <a:gridCol w="267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9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3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2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5729"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Incident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92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E7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70707"/>
                          </a:solidFill>
                          <a:latin typeface="Inter Italics"/>
                        </a:rPr>
                        <a:t>Quantitative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E7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E7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412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70707"/>
                          </a:solidFill>
                          <a:latin typeface="Inter"/>
                        </a:rPr>
                        <a:t>Date of the delay incident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Route number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Time of the 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Day of the 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Location in Toronto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70707"/>
                          </a:solidFill>
                          <a:latin typeface="Inter"/>
                        </a:rPr>
                        <a:t>Incident which caused the delay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6136523" y="1130755"/>
            <a:ext cx="1164358" cy="960248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279202"/>
              </p:ext>
            </p:extLst>
          </p:nvPr>
        </p:nvGraphicFramePr>
        <p:xfrm>
          <a:off x="1028700" y="6016888"/>
          <a:ext cx="16230601" cy="3733391"/>
        </p:xfrm>
        <a:graphic>
          <a:graphicData uri="http://schemas.openxmlformats.org/drawingml/2006/table">
            <a:tbl>
              <a:tblPr/>
              <a:tblGrid>
                <a:gridCol w="4117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4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1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6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1558"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Min.Delay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Min.Gap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Direction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Vehicle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D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558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Quantitative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Quantitative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E7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0275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Amount of time which the bus got delayed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70707"/>
                          </a:solidFill>
                          <a:latin typeface="Inter"/>
                        </a:rPr>
                        <a:t>Time gap in minutes with the next bus scheduled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Direction of the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70707"/>
                          </a:solidFill>
                          <a:latin typeface="Inter"/>
                        </a:rPr>
                        <a:t>Vehicle number of the bus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171F549-096E-433E-B74D-C3502A5C2078}"/>
              </a:ext>
            </a:extLst>
          </p:cNvPr>
          <p:cNvGrpSpPr/>
          <p:nvPr/>
        </p:nvGrpSpPr>
        <p:grpSpPr>
          <a:xfrm>
            <a:off x="0" y="-14038"/>
            <a:ext cx="9525000" cy="10415337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66EED70-1D37-471C-9280-8BC78F900A47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1C7510AB-9DBC-4DF5-B16D-55E5DC5F0A9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6515FC6-407C-477A-B996-19F792D02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4" r="3137"/>
          <a:stretch/>
        </p:blipFill>
        <p:spPr>
          <a:xfrm>
            <a:off x="-152399" y="-14039"/>
            <a:ext cx="18787240" cy="104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989" y="0"/>
            <a:ext cx="18096011" cy="10287000"/>
            <a:chOff x="0" y="0"/>
            <a:chExt cx="4766028" cy="699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6028" cy="699844"/>
            </a:xfrm>
            <a:custGeom>
              <a:avLst/>
              <a:gdLst/>
              <a:ahLst/>
              <a:cxnLst/>
              <a:rect l="l" t="t" r="r" b="b"/>
              <a:pathLst>
                <a:path w="4766028" h="699844">
                  <a:moveTo>
                    <a:pt x="0" y="0"/>
                  </a:moveTo>
                  <a:lnTo>
                    <a:pt x="4766028" y="0"/>
                  </a:lnTo>
                  <a:lnTo>
                    <a:pt x="4766028" y="699844"/>
                  </a:lnTo>
                  <a:lnTo>
                    <a:pt x="0" y="699844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11647283" y="3040810"/>
            <a:ext cx="5356633" cy="61837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alphaModFix amt="3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31"/>
          <a:stretch>
            <a:fillRect/>
          </a:stretch>
        </p:blipFill>
        <p:spPr>
          <a:xfrm rot="5400000">
            <a:off x="15698466" y="-41855"/>
            <a:ext cx="3121668" cy="27543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46629" y="451619"/>
            <a:ext cx="12115800" cy="1154162"/>
          </a:xfrm>
          <a:prstGeom prst="rect">
            <a:avLst/>
          </a:prstGeom>
          <a:ln w="5715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dirty="0">
                <a:solidFill>
                  <a:srgbClr val="FFFFFF"/>
                </a:solidFill>
                <a:latin typeface="Inter Bold"/>
              </a:rPr>
              <a:t>Problem</a:t>
            </a:r>
            <a:r>
              <a:rPr lang="en-US" sz="7500" dirty="0">
                <a:solidFill>
                  <a:srgbClr val="070707"/>
                </a:solidFill>
                <a:latin typeface="Inter Bold"/>
              </a:rPr>
              <a:t>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5662" y="2929206"/>
            <a:ext cx="10145196" cy="5273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600" b="1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6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main factors   affected the delay time of the buses in Toronto with in the first 6 months of 2022??</a:t>
            </a:r>
          </a:p>
          <a:p>
            <a:pPr algn="ctr">
              <a:lnSpc>
                <a:spcPts val="8047"/>
              </a:lnSpc>
            </a:pPr>
            <a:r>
              <a:rPr lang="en-US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A590D34C-E286-47A7-95A2-AF7CDE35D5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08383" y="1660375"/>
            <a:ext cx="530809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889200-B830-491B-8639-0BCB6117AB2F}"/>
              </a:ext>
            </a:extLst>
          </p:cNvPr>
          <p:cNvGrpSpPr/>
          <p:nvPr/>
        </p:nvGrpSpPr>
        <p:grpSpPr>
          <a:xfrm>
            <a:off x="275773" y="3311057"/>
            <a:ext cx="11067980" cy="7018743"/>
            <a:chOff x="191989" y="3268257"/>
            <a:chExt cx="11067980" cy="7018743"/>
          </a:xfrm>
        </p:grpSpPr>
        <p:grpSp>
          <p:nvGrpSpPr>
            <p:cNvPr id="2" name="Group 2"/>
            <p:cNvGrpSpPr/>
            <p:nvPr/>
          </p:nvGrpSpPr>
          <p:grpSpPr>
            <a:xfrm>
              <a:off x="191989" y="3268257"/>
              <a:ext cx="10120813" cy="7018743"/>
              <a:chOff x="0" y="0"/>
              <a:chExt cx="2665564" cy="1848558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665564" cy="1848558"/>
              </a:xfrm>
              <a:custGeom>
                <a:avLst/>
                <a:gdLst/>
                <a:ahLst/>
                <a:cxnLst/>
                <a:rect l="l" t="t" r="r" b="b"/>
                <a:pathLst>
                  <a:path w="2665564" h="1848558">
                    <a:moveTo>
                      <a:pt x="0" y="0"/>
                    </a:moveTo>
                    <a:lnTo>
                      <a:pt x="2665564" y="0"/>
                    </a:lnTo>
                    <a:lnTo>
                      <a:pt x="2665564" y="1848558"/>
                    </a:lnTo>
                    <a:lnTo>
                      <a:pt x="0" y="1848558"/>
                    </a:lnTo>
                    <a:close/>
                  </a:path>
                </a:pathLst>
              </a:custGeom>
              <a:solidFill>
                <a:srgbClr val="C6AD5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359"/>
                  </a:lnSpc>
                </a:pPr>
                <a:endParaRPr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20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31"/>
            <a:stretch>
              <a:fillRect/>
            </a:stretch>
          </p:blipFill>
          <p:spPr>
            <a:xfrm rot="5400000">
              <a:off x="4699390" y="3726422"/>
              <a:ext cx="6970701" cy="6150456"/>
            </a:xfrm>
            <a:prstGeom prst="rect">
              <a:avLst/>
            </a:prstGeom>
          </p:spPr>
        </p:pic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3883727"/>
          <a:ext cx="8161626" cy="5991780"/>
        </p:xfrm>
        <a:graphic>
          <a:graphicData uri="http://schemas.openxmlformats.org/drawingml/2006/table">
            <a:tbl>
              <a:tblPr/>
              <a:tblGrid>
                <a:gridCol w="7066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6786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70707"/>
                          </a:solidFill>
                          <a:latin typeface="Inter"/>
                        </a:rPr>
                        <a:t>Remove duplicated entries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786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70707"/>
                          </a:solidFill>
                          <a:latin typeface="Inter"/>
                        </a:rPr>
                        <a:t>Remove records having 0 as </a:t>
                      </a:r>
                      <a:r>
                        <a:rPr lang="en-US" sz="2299" dirty="0" err="1">
                          <a:solidFill>
                            <a:srgbClr val="070707"/>
                          </a:solidFill>
                          <a:latin typeface="Inter"/>
                        </a:rPr>
                        <a:t>Min.Delay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905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70707"/>
                          </a:solidFill>
                          <a:latin typeface="Inter"/>
                        </a:rPr>
                        <a:t>Feature Engineering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5963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70707"/>
                          </a:solidFill>
                          <a:latin typeface="Inter"/>
                        </a:rPr>
                        <a:t>Filter records with errors in days, time and route which were identified by referring to the "ttc bus system" website.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6786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70707"/>
                          </a:solidFill>
                          <a:latin typeface="Inter"/>
                        </a:rPr>
                        <a:t> Impute missing values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5554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70707"/>
                          </a:solidFill>
                          <a:latin typeface="Inter"/>
                        </a:rPr>
                        <a:t>Split the dataset into training and testing datasets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4075417"/>
            <a:ext cx="709822" cy="70982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5013839"/>
            <a:ext cx="709822" cy="70982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5878208"/>
            <a:ext cx="709822" cy="70982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6913351"/>
            <a:ext cx="709822" cy="7098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8071957"/>
            <a:ext cx="709822" cy="7098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9040064"/>
            <a:ext cx="709822" cy="709822"/>
          </a:xfrm>
          <a:prstGeom prst="rect">
            <a:avLst/>
          </a:prstGeom>
        </p:spPr>
      </p:pic>
      <p:graphicFrame>
        <p:nvGraphicFramePr>
          <p:cNvPr id="1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82267"/>
              </p:ext>
            </p:extLst>
          </p:nvPr>
        </p:nvGraphicFramePr>
        <p:xfrm>
          <a:off x="11495117" y="2247900"/>
          <a:ext cx="6319168" cy="6281738"/>
        </p:xfrm>
        <a:graphic>
          <a:graphicData uri="http://schemas.openxmlformats.org/drawingml/2006/table">
            <a:tbl>
              <a:tblPr/>
              <a:tblGrid>
                <a:gridCol w="6204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9581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 Italics"/>
                        </a:rPr>
                        <a:t>Altered variables</a:t>
                      </a:r>
                      <a:endParaRPr lang="en-US" sz="1100" dirty="0"/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"/>
                        </a:rPr>
                        <a:t>         </a:t>
                      </a: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Direction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54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 Italics"/>
                        </a:rPr>
                        <a:t>New variables created out of original variables</a:t>
                      </a:r>
                      <a:endParaRPr lang="en-US" sz="1100" dirty="0"/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"/>
                        </a:rPr>
                        <a:t>         </a:t>
                      </a: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Date                    Month</a:t>
                      </a:r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         Route                  </a:t>
                      </a:r>
                      <a:r>
                        <a:rPr lang="en-US" sz="2599" b="1" dirty="0" err="1">
                          <a:solidFill>
                            <a:srgbClr val="070707"/>
                          </a:solidFill>
                          <a:latin typeface="Inter"/>
                        </a:rPr>
                        <a:t>Route_New</a:t>
                      </a:r>
                      <a:endParaRPr lang="en-US" sz="2599" b="1" dirty="0">
                        <a:solidFill>
                          <a:srgbClr val="070707"/>
                        </a:solidFill>
                        <a:latin typeface="Inter"/>
                      </a:endParaRPr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         Time                    Hour</a:t>
                      </a:r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         Day                      </a:t>
                      </a:r>
                      <a:r>
                        <a:rPr lang="en-US" sz="2599" b="1" dirty="0" err="1">
                          <a:solidFill>
                            <a:srgbClr val="070707"/>
                          </a:solidFill>
                          <a:latin typeface="Inter"/>
                        </a:rPr>
                        <a:t>Is_Weekday</a:t>
                      </a:r>
                      <a:endParaRPr lang="en-US" sz="2599" b="1" dirty="0">
                        <a:solidFill>
                          <a:srgbClr val="070707"/>
                        </a:solidFill>
                        <a:latin typeface="Inter"/>
                      </a:endParaRPr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         Incident               </a:t>
                      </a:r>
                      <a:r>
                        <a:rPr lang="en-US" sz="2599" b="1" dirty="0" err="1">
                          <a:solidFill>
                            <a:srgbClr val="070707"/>
                          </a:solidFill>
                          <a:latin typeface="Inter"/>
                        </a:rPr>
                        <a:t>Incident_New</a:t>
                      </a:r>
                      <a:endParaRPr lang="en-US" sz="2599" b="1" dirty="0">
                        <a:solidFill>
                          <a:srgbClr val="070707"/>
                        </a:solidFill>
                        <a:latin typeface="Inter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4614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 Italics"/>
                        </a:rPr>
                        <a:t>Removed variables</a:t>
                      </a:r>
                      <a:endParaRPr lang="en-US" sz="1100" dirty="0"/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"/>
                        </a:rPr>
                        <a:t>          </a:t>
                      </a: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59707" y="4747559"/>
            <a:ext cx="994994" cy="41789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59707" y="5191241"/>
            <a:ext cx="994994" cy="41789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59707" y="6134233"/>
            <a:ext cx="994994" cy="41789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59707" y="6568679"/>
            <a:ext cx="994994" cy="41789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59707" y="5642306"/>
            <a:ext cx="994994" cy="41789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05736" y="576446"/>
            <a:ext cx="9893319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>
                <a:solidFill>
                  <a:srgbClr val="C6AD5F"/>
                </a:solidFill>
                <a:latin typeface="Inter Bold"/>
              </a:rPr>
              <a:t>Pre-processing and </a:t>
            </a:r>
            <a:r>
              <a:rPr lang="en-US" sz="7800" dirty="0">
                <a:solidFill>
                  <a:srgbClr val="070707"/>
                </a:solidFill>
                <a:latin typeface="Inter Bold"/>
              </a:rPr>
              <a:t> Feature Engineering</a:t>
            </a:r>
          </a:p>
        </p:txBody>
      </p:sp>
      <p:pic>
        <p:nvPicPr>
          <p:cNvPr id="44" name="Picture 7">
            <a:extLst>
              <a:ext uri="{FF2B5EF4-FFF2-40B4-BE49-F238E27FC236}">
                <a16:creationId xmlns:a16="http://schemas.microsoft.com/office/drawing/2014/main" id="{BF05A3B6-20C0-45C5-8A94-1362C8BC2D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109286" y="2669988"/>
            <a:ext cx="2542839" cy="37350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440538"/>
            <a:chOff x="0" y="0"/>
            <a:chExt cx="4816593" cy="27497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49771"/>
            </a:xfrm>
            <a:custGeom>
              <a:avLst/>
              <a:gdLst/>
              <a:ahLst/>
              <a:cxnLst/>
              <a:rect l="l" t="t" r="r" b="b"/>
              <a:pathLst>
                <a:path w="4816592" h="2749771">
                  <a:moveTo>
                    <a:pt x="0" y="0"/>
                  </a:moveTo>
                  <a:lnTo>
                    <a:pt x="4816592" y="0"/>
                  </a:lnTo>
                  <a:lnTo>
                    <a:pt x="4816592" y="2749771"/>
                  </a:lnTo>
                  <a:lnTo>
                    <a:pt x="0" y="2749771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14406445" y="242648"/>
            <a:ext cx="4124203" cy="36389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625310-9588-492A-B6CB-A70AA5586740}"/>
              </a:ext>
            </a:extLst>
          </p:cNvPr>
          <p:cNvSpPr/>
          <p:nvPr/>
        </p:nvSpPr>
        <p:spPr>
          <a:xfrm>
            <a:off x="8523890" y="876300"/>
            <a:ext cx="7554010" cy="80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MAIN RESULTS OF THE DESCRIPTIVE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5E080-9B80-4F1C-AE49-CC670DFD8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8534401" cy="104405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719" y="0"/>
            <a:ext cx="7431936" cy="10287000"/>
            <a:chOff x="0" y="0"/>
            <a:chExt cx="19573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7382" cy="2709333"/>
            </a:xfrm>
            <a:custGeom>
              <a:avLst/>
              <a:gdLst/>
              <a:ahLst/>
              <a:cxnLst/>
              <a:rect l="l" t="t" r="r" b="b"/>
              <a:pathLst>
                <a:path w="1957382" h="2709333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088591AE-654A-4EEB-B51F-3E6B141F575C}"/>
              </a:ext>
            </a:extLst>
          </p:cNvPr>
          <p:cNvSpPr/>
          <p:nvPr/>
        </p:nvSpPr>
        <p:spPr>
          <a:xfrm>
            <a:off x="355167" y="974996"/>
            <a:ext cx="5474541" cy="3548137"/>
          </a:xfrm>
          <a:prstGeom prst="irregularSeal1">
            <a:avLst/>
          </a:prstGeom>
          <a:noFill/>
          <a:ln w="76200">
            <a:noFill/>
          </a:ln>
          <a:effectLst>
            <a:outerShdw blurRad="50800" dist="50800" dir="60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21299999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862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Inter"/>
              </a:rPr>
              <a:t>Skewness - 10.69332 </a:t>
            </a:r>
          </a:p>
          <a:p>
            <a:pPr algn="ctr">
              <a:lnSpc>
                <a:spcPts val="3499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Inter"/>
              </a:rPr>
              <a:t>Kurtosis - 148.4564</a:t>
            </a:r>
          </a:p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B04A23-26C9-4C60-9DA6-FF1D320655F4}"/>
              </a:ext>
            </a:extLst>
          </p:cNvPr>
          <p:cNvSpPr/>
          <p:nvPr/>
        </p:nvSpPr>
        <p:spPr>
          <a:xfrm>
            <a:off x="572948" y="5040571"/>
            <a:ext cx="6096000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Boxplot Stats</a:t>
            </a:r>
            <a:endParaRPr lang="en-US" sz="4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   –  1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4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Quartile  –  9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       – 12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4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Quartile  - 20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   - 36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n-US" sz="4000" b="1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          -  20.9</a:t>
            </a:r>
            <a:endParaRPr lang="en-US" sz="4000" b="1" dirty="0">
              <a:effectLst/>
              <a:highlight>
                <a:srgbClr val="FF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9374FE36-63AE-41F2-A485-79A5D89D4BE7}"/>
              </a:ext>
            </a:extLst>
          </p:cNvPr>
          <p:cNvGrpSpPr/>
          <p:nvPr/>
        </p:nvGrpSpPr>
        <p:grpSpPr>
          <a:xfrm>
            <a:off x="7508187" y="0"/>
            <a:ext cx="10779813" cy="10287000"/>
            <a:chOff x="0" y="0"/>
            <a:chExt cx="2665564" cy="1848558"/>
          </a:xfrm>
          <a:noFill/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672FCC1E-46F5-4419-A839-F7D86820096C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grpFill/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BD4DDA00-B0FC-4A08-AE05-0CD6D06A75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699752-0EDE-40B9-878D-0076579569E5}"/>
              </a:ext>
            </a:extLst>
          </p:cNvPr>
          <p:cNvGrpSpPr/>
          <p:nvPr/>
        </p:nvGrpSpPr>
        <p:grpSpPr>
          <a:xfrm>
            <a:off x="7736787" y="571500"/>
            <a:ext cx="10172190" cy="9144000"/>
            <a:chOff x="7736787" y="571500"/>
            <a:chExt cx="10172190" cy="9144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6A85AB-AB4F-4F07-BE7B-DC47D6AA9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6787" y="571500"/>
              <a:ext cx="10172190" cy="9144000"/>
            </a:xfrm>
            <a:prstGeom prst="rect">
              <a:avLst/>
            </a:prstGeom>
          </p:spPr>
        </p:pic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78A55161-A4CA-4056-959C-A99368CEBCF3}"/>
                </a:ext>
              </a:extLst>
            </p:cNvPr>
            <p:cNvSpPr/>
            <p:nvPr/>
          </p:nvSpPr>
          <p:spPr>
            <a:xfrm>
              <a:off x="8576440" y="1191989"/>
              <a:ext cx="796159" cy="827312"/>
            </a:xfrm>
            <a:prstGeom prst="rightBrace">
              <a:avLst/>
            </a:prstGeom>
            <a:ln w="76200">
              <a:solidFill>
                <a:srgbClr val="FF0000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60EAB439-0026-476E-BFE3-BF472146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2796" y="-163337"/>
            <a:ext cx="5477754" cy="50275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7431936" cy="10287000"/>
            <a:chOff x="0" y="0"/>
            <a:chExt cx="19573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7382" cy="2709333"/>
            </a:xfrm>
            <a:custGeom>
              <a:avLst/>
              <a:gdLst/>
              <a:ahLst/>
              <a:cxnLst/>
              <a:rect l="l" t="t" r="r" b="b"/>
              <a:pathLst>
                <a:path w="1957382" h="2709333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088591AE-654A-4EEB-B51F-3E6B141F575C}"/>
              </a:ext>
            </a:extLst>
          </p:cNvPr>
          <p:cNvSpPr/>
          <p:nvPr/>
        </p:nvSpPr>
        <p:spPr>
          <a:xfrm>
            <a:off x="287983" y="647699"/>
            <a:ext cx="5808017" cy="3875433"/>
          </a:xfrm>
          <a:prstGeom prst="irregularSeal1">
            <a:avLst/>
          </a:prstGeom>
          <a:noFill/>
          <a:ln w="76200">
            <a:noFill/>
          </a:ln>
          <a:effectLst>
            <a:outerShdw blurRad="50800" dist="50800" dir="60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21299999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862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Inter"/>
              </a:rPr>
              <a:t>Skewness -  7.05678 </a:t>
            </a:r>
          </a:p>
          <a:p>
            <a:pPr algn="ctr">
              <a:lnSpc>
                <a:spcPts val="3499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Inter"/>
              </a:rPr>
              <a:t>Kurtosis - 62.70986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B04A23-26C9-4C60-9DA6-FF1D320655F4}"/>
              </a:ext>
            </a:extLst>
          </p:cNvPr>
          <p:cNvSpPr/>
          <p:nvPr/>
        </p:nvSpPr>
        <p:spPr>
          <a:xfrm>
            <a:off x="591794" y="5090679"/>
            <a:ext cx="6096000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Boxplot Stats</a:t>
            </a:r>
            <a:endParaRPr lang="en-US" sz="4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   –  1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4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Quartile  –  9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       – 12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4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Quartile  - 20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   - 36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n-US" sz="4000" b="1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          –   18.3</a:t>
            </a:r>
            <a:endParaRPr lang="en-US" sz="4000" b="1" dirty="0">
              <a:effectLst/>
              <a:highlight>
                <a:srgbClr val="FF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9374FE36-63AE-41F2-A485-79A5D89D4BE7}"/>
              </a:ext>
            </a:extLst>
          </p:cNvPr>
          <p:cNvGrpSpPr/>
          <p:nvPr/>
        </p:nvGrpSpPr>
        <p:grpSpPr>
          <a:xfrm>
            <a:off x="7508187" y="0"/>
            <a:ext cx="10779813" cy="10287000"/>
            <a:chOff x="0" y="0"/>
            <a:chExt cx="2665564" cy="1848558"/>
          </a:xfrm>
          <a:noFill/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672FCC1E-46F5-4419-A839-F7D86820096C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grpFill/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BD4DDA00-B0FC-4A08-AE05-0CD6D06A75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748269-8505-474E-877A-4187A03C81F0}"/>
              </a:ext>
            </a:extLst>
          </p:cNvPr>
          <p:cNvGrpSpPr/>
          <p:nvPr/>
        </p:nvGrpSpPr>
        <p:grpSpPr>
          <a:xfrm>
            <a:off x="8423795" y="1209469"/>
            <a:ext cx="8861746" cy="8353632"/>
            <a:chOff x="8423795" y="1209469"/>
            <a:chExt cx="8861746" cy="8353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16CF40-2BFB-4BD6-84ED-9578E69CA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795" y="1209469"/>
              <a:ext cx="8861746" cy="83536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D586E92-C052-45B1-885F-EA586DC26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4591" y="1717377"/>
              <a:ext cx="932769" cy="865707"/>
            </a:xfrm>
            <a:prstGeom prst="rect">
              <a:avLst/>
            </a:prstGeom>
          </p:spPr>
        </p:pic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4DBCCA7D-932E-481F-89A5-91878CC1D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9600" y="0"/>
            <a:ext cx="5257800" cy="48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654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9374" y="2422484"/>
            <a:ext cx="9562458" cy="688154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058400" y="-134889"/>
            <a:ext cx="8229600" cy="10556778"/>
            <a:chOff x="0" y="-38100"/>
            <a:chExt cx="2057744" cy="2732898"/>
          </a:xfrm>
        </p:grpSpPr>
        <p:sp>
          <p:nvSpPr>
            <p:cNvPr id="7" name="Freeform 7"/>
            <p:cNvSpPr/>
            <p:nvPr/>
          </p:nvSpPr>
          <p:spPr>
            <a:xfrm>
              <a:off x="0" y="-14535"/>
              <a:ext cx="2057744" cy="2709333"/>
            </a:xfrm>
            <a:custGeom>
              <a:avLst/>
              <a:gdLst/>
              <a:ahLst/>
              <a:cxnLst/>
              <a:rect l="l" t="t" r="r" b="b"/>
              <a:pathLst>
                <a:path w="2057744" h="2709333">
                  <a:moveTo>
                    <a:pt x="0" y="0"/>
                  </a:moveTo>
                  <a:lnTo>
                    <a:pt x="2057744" y="0"/>
                  </a:lnTo>
                  <a:lnTo>
                    <a:pt x="20577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F9F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02193" y="-56606"/>
            <a:ext cx="16671607" cy="151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Inter Bold"/>
              </a:rPr>
              <a:t>Delay Time  </a:t>
            </a:r>
            <a:r>
              <a:rPr lang="en-US" sz="9200" dirty="0">
                <a:latin typeface="Inter Bold"/>
              </a:rPr>
              <a:t>Vs  </a:t>
            </a:r>
            <a:r>
              <a:rPr lang="en-US" sz="9200" dirty="0">
                <a:solidFill>
                  <a:srgbClr val="000000"/>
                </a:solidFill>
                <a:latin typeface="Inter Bold"/>
              </a:rPr>
              <a:t>Time Gap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244EDD-3235-4526-B96F-0668CA231E8B}"/>
              </a:ext>
            </a:extLst>
          </p:cNvPr>
          <p:cNvSpPr/>
          <p:nvPr/>
        </p:nvSpPr>
        <p:spPr>
          <a:xfrm>
            <a:off x="8504396" y="3686276"/>
            <a:ext cx="3627413" cy="19812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FA5BB4-E962-4866-90F4-2E7B8EF71B44}"/>
              </a:ext>
            </a:extLst>
          </p:cNvPr>
          <p:cNvSpPr/>
          <p:nvPr/>
        </p:nvSpPr>
        <p:spPr>
          <a:xfrm>
            <a:off x="11999531" y="1626664"/>
            <a:ext cx="5516404" cy="7124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PERFECT POSITIVE LINEAR RELATIONSHIP</a:t>
            </a:r>
          </a:p>
          <a:p>
            <a:pPr algn="ctr"/>
            <a:endParaRPr lang="en-US" sz="4400" b="1" dirty="0">
              <a:solidFill>
                <a:schemeClr val="tx1"/>
              </a:solidFill>
            </a:endParaRPr>
          </a:p>
          <a:p>
            <a:pPr algn="ctr"/>
            <a:r>
              <a:rPr lang="en-US" sz="4400" b="1" dirty="0">
                <a:solidFill>
                  <a:schemeClr val="tx1"/>
                </a:solidFill>
              </a:rPr>
              <a:t>CORRELATION COEFFICIENT</a:t>
            </a:r>
          </a:p>
          <a:p>
            <a:pPr algn="ctr"/>
            <a:r>
              <a:rPr lang="en-US" sz="4400" b="1" dirty="0">
                <a:solidFill>
                  <a:schemeClr val="tx1"/>
                </a:solidFill>
              </a:rPr>
              <a:t>0.96</a:t>
            </a:r>
          </a:p>
        </p:txBody>
      </p:sp>
      <p:pic>
        <p:nvPicPr>
          <p:cNvPr id="13" name="Picture 32">
            <a:extLst>
              <a:ext uri="{FF2B5EF4-FFF2-40B4-BE49-F238E27FC236}">
                <a16:creationId xmlns:a16="http://schemas.microsoft.com/office/drawing/2014/main" id="{3057E27A-BAA8-4DFF-A93E-044C3DB0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31809" y="2178708"/>
            <a:ext cx="5091715" cy="69775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984</Words>
  <Application>Microsoft Office PowerPoint</Application>
  <PresentationFormat>Custom</PresentationFormat>
  <Paragraphs>246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Inter Italics</vt:lpstr>
      <vt:lpstr>Inter Bold</vt:lpstr>
      <vt:lpstr>Titillium Web ExtraLight</vt:lpstr>
      <vt:lpstr>Arial</vt:lpstr>
      <vt:lpstr>Arial Black</vt:lpstr>
      <vt:lpstr>Wingdings</vt:lpstr>
      <vt:lpstr>Britannic Bold</vt:lpstr>
      <vt:lpstr>Calibri</vt:lpstr>
      <vt:lpstr>Inter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Black Gold White Simple Corporate Dark Style</dc:title>
  <dc:creator>Chalani</dc:creator>
  <cp:lastModifiedBy>Chalani Wijamunige</cp:lastModifiedBy>
  <cp:revision>25</cp:revision>
  <dcterms:created xsi:type="dcterms:W3CDTF">2006-08-16T00:00:00Z</dcterms:created>
  <dcterms:modified xsi:type="dcterms:W3CDTF">2023-02-14T00:20:43Z</dcterms:modified>
  <dc:identifier>DAFZ3csG-04</dc:identifier>
</cp:coreProperties>
</file>